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0050" cy="42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cs-CZ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40050" cy="42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cs-CZ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40250" cy="33972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72" name="Rectangle 2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54650" cy="408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40050" cy="42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cs-CZ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40050" cy="42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3F6D7DAE-0DDF-433D-BCE8-A7A0591D972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54A150-3E63-4C47-8463-2DBAA88FB60D}" type="slidenum">
              <a:rPr lang="cs-CZ"/>
              <a:pPr/>
              <a:t>1</a:t>
            </a:fld>
            <a:endParaRPr lang="cs-CZ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56238" cy="40846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79BDEC-BC07-4F9C-9B7A-084470854CF9}" type="slidenum">
              <a:rPr lang="cs-CZ"/>
              <a:pPr/>
              <a:t>10</a:t>
            </a:fld>
            <a:endParaRPr lang="cs-CZ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6175" y="685800"/>
            <a:ext cx="4541838" cy="34051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56238" cy="40846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C05B05-7C90-48DE-93B5-81103B6DF298}" type="slidenum">
              <a:rPr lang="cs-CZ"/>
              <a:pPr/>
              <a:t>11</a:t>
            </a:fld>
            <a:endParaRPr lang="cs-CZ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56238" cy="40846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898E5A-347E-44C1-855B-5754C73D7ADE}" type="slidenum">
              <a:rPr lang="cs-CZ"/>
              <a:pPr/>
              <a:t>2</a:t>
            </a:fld>
            <a:endParaRPr lang="cs-CZ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6175" y="685800"/>
            <a:ext cx="4541838" cy="34051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56238" cy="40846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9C9CF4-6693-4743-B0FA-0920F56AF629}" type="slidenum">
              <a:rPr lang="cs-CZ"/>
              <a:pPr/>
              <a:t>3</a:t>
            </a:fld>
            <a:endParaRPr lang="cs-CZ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6175" y="685800"/>
            <a:ext cx="4549775" cy="3413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56238" cy="40846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EF7066-4FE8-4E2B-ADED-0C77C6095C15}" type="slidenum">
              <a:rPr lang="cs-CZ"/>
              <a:pPr/>
              <a:t>4</a:t>
            </a:fld>
            <a:endParaRPr lang="cs-CZ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6175" y="685800"/>
            <a:ext cx="4548188" cy="3411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56238" cy="40846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203A94-8219-4037-9091-21ADADC097EE}" type="slidenum">
              <a:rPr lang="cs-CZ"/>
              <a:pPr/>
              <a:t>5</a:t>
            </a:fld>
            <a:endParaRPr lang="cs-CZ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6175" y="685800"/>
            <a:ext cx="4548188" cy="3411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56238" cy="40846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F3D94B-385C-4706-B17E-06DABBD7866B}" type="slidenum">
              <a:rPr lang="cs-CZ"/>
              <a:pPr/>
              <a:t>6</a:t>
            </a:fld>
            <a:endParaRPr lang="cs-CZ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6175" y="685800"/>
            <a:ext cx="4548188" cy="3411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56238" cy="40846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6ABA03-D805-4924-B81A-3EB956CA47F0}" type="slidenum">
              <a:rPr lang="cs-CZ"/>
              <a:pPr/>
              <a:t>7</a:t>
            </a:fld>
            <a:endParaRPr lang="cs-CZ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6175" y="685800"/>
            <a:ext cx="4548188" cy="3411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56238" cy="40846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7AFF36-7A61-4F48-B277-F78AD0188508}" type="slidenum">
              <a:rPr lang="cs-CZ"/>
              <a:pPr/>
              <a:t>8</a:t>
            </a:fld>
            <a:endParaRPr lang="cs-CZ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6175" y="685800"/>
            <a:ext cx="4541838" cy="34051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56238" cy="40846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5EAF0B-70F8-4D6D-8C35-D95980A151E3}" type="slidenum">
              <a:rPr lang="cs-CZ"/>
              <a:pPr/>
              <a:t>9</a:t>
            </a:fld>
            <a:endParaRPr lang="cs-CZ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7763" y="685800"/>
            <a:ext cx="4532312" cy="33988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56238" cy="39941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86600" y="128588"/>
            <a:ext cx="1846263" cy="64373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47813" y="128588"/>
            <a:ext cx="5386387" cy="64373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47813" y="1557338"/>
            <a:ext cx="3616325" cy="500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16538" y="1557338"/>
            <a:ext cx="3616325" cy="500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03350" y="0"/>
            <a:ext cx="7740650" cy="6308725"/>
          </a:xfrm>
          <a:prstGeom prst="rect">
            <a:avLst/>
          </a:prstGeom>
          <a:gradFill rotWithShape="0">
            <a:gsLst>
              <a:gs pos="0">
                <a:srgbClr val="D2FEFE"/>
              </a:gs>
              <a:gs pos="50000">
                <a:srgbClr val="66FFFF"/>
              </a:gs>
              <a:gs pos="100000">
                <a:srgbClr val="D2FEFE"/>
              </a:gs>
            </a:gsLst>
            <a:lin ang="81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128588"/>
            <a:ext cx="7385050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557338"/>
            <a:ext cx="7385050" cy="5008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403350" y="6299200"/>
            <a:ext cx="7740650" cy="558800"/>
          </a:xfrm>
          <a:prstGeom prst="rect">
            <a:avLst/>
          </a:prstGeom>
          <a:gradFill rotWithShape="0">
            <a:gsLst>
              <a:gs pos="0">
                <a:srgbClr val="D2FEFE">
                  <a:alpha val="98999"/>
                </a:srgbClr>
              </a:gs>
              <a:gs pos="50000">
                <a:srgbClr val="66FFFF"/>
              </a:gs>
              <a:gs pos="100000">
                <a:srgbClr val="D2FEFE">
                  <a:alpha val="98999"/>
                </a:srgbClr>
              </a:gs>
            </a:gsLst>
            <a:lin ang="135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3" cstate="print"/>
          <a:srcRect r="6874"/>
          <a:stretch>
            <a:fillRect/>
          </a:stretch>
        </p:blipFill>
        <p:spPr bwMode="auto">
          <a:xfrm>
            <a:off x="0" y="2636838"/>
            <a:ext cx="1331913" cy="378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33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3300"/>
          </a:solidFill>
          <a:latin typeface="Arial" charset="0"/>
          <a:ea typeface="SimSun" charset="-122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3300"/>
          </a:solidFill>
          <a:latin typeface="Arial" charset="0"/>
          <a:ea typeface="SimSun" charset="-122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3300"/>
          </a:solidFill>
          <a:latin typeface="Arial" charset="0"/>
          <a:ea typeface="SimSun" charset="-122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3300"/>
          </a:solidFill>
          <a:latin typeface="Arial" charset="0"/>
          <a:ea typeface="SimSun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3300"/>
          </a:solidFill>
          <a:latin typeface="Arial" charset="0"/>
          <a:ea typeface="SimSun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3300"/>
          </a:solidFill>
          <a:latin typeface="Arial" charset="0"/>
          <a:ea typeface="SimSun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3300"/>
          </a:solidFill>
          <a:latin typeface="Arial" charset="0"/>
          <a:ea typeface="SimSun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33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CC33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CC33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CC33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CC33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CC33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CC33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CC33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CC33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lkulacka.co.cc/vedecka.ph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etreklama.cz/fotoCache/1-19686510.jpg" TargetMode="External"/><Relationship Id="rId4" Type="http://schemas.openxmlformats.org/officeDocument/2006/relationships/hyperlink" Target="http://upload.wikimedia.org/wikipedia/commons/7/79/Graf_tangens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lkulacka.co.cc/vedecka.ph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47813" y="884238"/>
            <a:ext cx="7416800" cy="11906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/>
              <a:t>Využití multimediálních nástrojů pro rozvoj klíčových kompetencí žáků ZŠ Brodek u Konice</a:t>
            </a:r>
            <a:br>
              <a:rPr lang="cs-CZ" sz="2400" b="1"/>
            </a:br>
            <a:r>
              <a:rPr lang="cs-CZ" sz="2400" b="1"/>
              <a:t>reg. č.: CZ.1.07/1.1.04/02.0041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63713" y="2698750"/>
            <a:ext cx="7056437" cy="3960813"/>
          </a:xfrm>
          <a:ln/>
        </p:spPr>
        <p:txBody>
          <a:bodyPr/>
          <a:lstStyle/>
          <a:p>
            <a:pPr indent="-311150">
              <a:spcBef>
                <a:spcPts val="45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800"/>
          </a:p>
          <a:p>
            <a:pPr indent="-311150">
              <a:spcBef>
                <a:spcPts val="45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800">
                <a:solidFill>
                  <a:srgbClr val="000000"/>
                </a:solidFill>
              </a:rPr>
              <a:t>Předmět :  Matematika a její aplikace</a:t>
            </a:r>
          </a:p>
          <a:p>
            <a:pPr indent="-311150">
              <a:spcBef>
                <a:spcPts val="45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800">
              <a:solidFill>
                <a:srgbClr val="000000"/>
              </a:solidFill>
            </a:endParaRPr>
          </a:p>
          <a:p>
            <a:pPr indent="-311150">
              <a:spcBef>
                <a:spcPts val="45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800">
                <a:solidFill>
                  <a:srgbClr val="000000"/>
                </a:solidFill>
              </a:rPr>
              <a:t>Ročník :  9.</a:t>
            </a:r>
          </a:p>
          <a:p>
            <a:pPr indent="-311150">
              <a:spcBef>
                <a:spcPts val="45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800">
              <a:solidFill>
                <a:srgbClr val="000000"/>
              </a:solidFill>
            </a:endParaRPr>
          </a:p>
          <a:p>
            <a:pPr indent="-311150">
              <a:spcBef>
                <a:spcPts val="45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800">
                <a:solidFill>
                  <a:srgbClr val="000000"/>
                </a:solidFill>
              </a:rPr>
              <a:t>Téma : Funkce tangens</a:t>
            </a:r>
          </a:p>
          <a:p>
            <a:pPr indent="-311150">
              <a:spcBef>
                <a:spcPts val="45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800">
              <a:solidFill>
                <a:srgbClr val="000000"/>
              </a:solidFill>
            </a:endParaRPr>
          </a:p>
          <a:p>
            <a:pPr indent="-311150">
              <a:spcBef>
                <a:spcPts val="45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800">
                <a:solidFill>
                  <a:srgbClr val="000000"/>
                </a:solidFill>
              </a:rPr>
              <a:t>Autor : Mgr. David Suchánek</a:t>
            </a:r>
          </a:p>
          <a:p>
            <a:pPr indent="-311150">
              <a:spcBef>
                <a:spcPts val="45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800"/>
          </a:p>
          <a:p>
            <a:pPr indent="-311150">
              <a:spcBef>
                <a:spcPts val="45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800"/>
          </a:p>
          <a:p>
            <a:pPr indent="-311150">
              <a:spcBef>
                <a:spcPts val="45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80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80975" y="179388"/>
            <a:ext cx="8820150" cy="541337"/>
          </a:xfrm>
          <a:prstGeom prst="rect">
            <a:avLst/>
          </a:prstGeom>
          <a:solidFill>
            <a:srgbClr val="E6E64C"/>
          </a:solidFill>
          <a:ln w="36000">
            <a:solidFill>
              <a:srgbClr val="000080"/>
            </a:solidFill>
            <a:round/>
            <a:headEnd/>
            <a:tailEnd/>
          </a:ln>
          <a:effectLst/>
        </p:spPr>
        <p:txBody>
          <a:bodyPr lIns="108000" tIns="64800" rIns="108000" bIns="64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Graf funkce TANGENS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1260475"/>
            <a:ext cx="5759450" cy="4679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heel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3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3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3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/>
          </p:nvPr>
        </p:nvSpPr>
        <p:spPr>
          <a:xfrm>
            <a:off x="-73025" y="358775"/>
            <a:ext cx="9217025" cy="6300788"/>
          </a:xfrm>
          <a:ln/>
        </p:spPr>
        <p:txBody>
          <a:bodyPr anchor="t"/>
          <a:lstStyle/>
          <a:p>
            <a:pPr marL="341313" indent="-311150" algn="l">
              <a:spcBef>
                <a:spcPts val="800"/>
              </a:spcBef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2400" b="1">
                <a:solidFill>
                  <a:srgbClr val="000000"/>
                </a:solidFill>
              </a:rPr>
              <a:t>Zdroje:</a:t>
            </a:r>
          </a:p>
          <a:p>
            <a:pPr marL="341313" indent="-311150" algn="l">
              <a:spcBef>
                <a:spcPts val="800"/>
              </a:spcBef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sz="1000">
              <a:solidFill>
                <a:srgbClr val="000000"/>
              </a:solidFill>
            </a:endParaRPr>
          </a:p>
          <a:p>
            <a:pPr marL="341313" indent="-311150" algn="l">
              <a:spcBef>
                <a:spcPts val="800"/>
              </a:spcBef>
              <a:buClr>
                <a:srgbClr val="CC3300"/>
              </a:buClr>
              <a:buFont typeface="Arial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1200">
                <a:solidFill>
                  <a:srgbClr val="000000"/>
                </a:solidFill>
              </a:rPr>
              <a:t>Odvárko – Kadleček, 2000, Matematika pro 9. ročník základní školy 2 – Funkce, Podobnost, Goniometrické funkce</a:t>
            </a:r>
          </a:p>
          <a:p>
            <a:pPr marL="341313" indent="-311150" algn="l">
              <a:spcBef>
                <a:spcPts val="800"/>
              </a:spcBef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1200">
                <a:solidFill>
                  <a:srgbClr val="000000"/>
                </a:solidFill>
              </a:rPr>
              <a:t>        </a:t>
            </a:r>
            <a:r>
              <a:rPr lang="cs-CZ" sz="1200">
                <a:solidFill>
                  <a:srgbClr val="CCCCFF"/>
                </a:solidFill>
                <a:hlinkClick r:id="rId3"/>
              </a:rPr>
              <a:t>http://www.kalkulacka.co.cc/vedecka.php</a:t>
            </a:r>
            <a:r>
              <a:rPr lang="cs-CZ" sz="1200">
                <a:solidFill>
                  <a:srgbClr val="000000"/>
                </a:solidFill>
              </a:rPr>
              <a:t> (16.8.2010)</a:t>
            </a:r>
          </a:p>
          <a:p>
            <a:pPr marL="341313" indent="-311150" algn="l">
              <a:spcBef>
                <a:spcPts val="800"/>
              </a:spcBef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1200">
                <a:solidFill>
                  <a:srgbClr val="000000"/>
                </a:solidFill>
              </a:rPr>
              <a:t>        </a:t>
            </a:r>
          </a:p>
          <a:p>
            <a:pPr marL="341313" indent="-311150" algn="l">
              <a:spcBef>
                <a:spcPts val="800"/>
              </a:spcBef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1200">
                <a:solidFill>
                  <a:srgbClr val="000000"/>
                </a:solidFill>
              </a:rPr>
              <a:t>        </a:t>
            </a:r>
          </a:p>
          <a:p>
            <a:pPr marL="341313" indent="-311150" algn="l">
              <a:spcBef>
                <a:spcPts val="800"/>
              </a:spcBef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sz="1200">
              <a:solidFill>
                <a:srgbClr val="000000"/>
              </a:solidFill>
            </a:endParaRPr>
          </a:p>
          <a:p>
            <a:pPr marL="341313" indent="-311150" algn="l">
              <a:spcBef>
                <a:spcPts val="800"/>
              </a:spcBef>
              <a:buClrTx/>
              <a:buSz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1200">
                <a:solidFill>
                  <a:srgbClr val="000000"/>
                </a:solidFill>
              </a:rPr>
              <a:t>      Obrázky: </a:t>
            </a:r>
            <a:r>
              <a:rPr lang="cs-CZ" sz="1200">
                <a:solidFill>
                  <a:srgbClr val="000000"/>
                </a:solidFill>
                <a:hlinkClick r:id="rId4"/>
              </a:rPr>
              <a:t>http://upload.wikimedia.org/wikipedia/commons/7/79/Graf_tangens.png</a:t>
            </a:r>
            <a:r>
              <a:rPr lang="cs-CZ" sz="1200">
                <a:solidFill>
                  <a:srgbClr val="000000"/>
                </a:solidFill>
              </a:rPr>
              <a:t> (16.8.2010)</a:t>
            </a:r>
          </a:p>
          <a:p>
            <a:pPr marL="341313" indent="-311150" algn="l">
              <a:spcBef>
                <a:spcPts val="800"/>
              </a:spcBef>
              <a:buClrTx/>
              <a:buSz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1200">
                <a:solidFill>
                  <a:srgbClr val="000000"/>
                </a:solidFill>
              </a:rPr>
              <a:t>                     </a:t>
            </a:r>
            <a:r>
              <a:rPr lang="cs-CZ" sz="1200">
                <a:solidFill>
                  <a:srgbClr val="000000"/>
                </a:solidFill>
                <a:hlinkClick r:id="rId5"/>
              </a:rPr>
              <a:t>http://www.betreklama.cz/fotoCache/1-19686510.jpg</a:t>
            </a:r>
            <a:r>
              <a:rPr lang="cs-CZ" sz="1200">
                <a:solidFill>
                  <a:srgbClr val="000000"/>
                </a:solidFill>
              </a:rPr>
              <a:t> (16.8.2010)</a:t>
            </a:r>
          </a:p>
          <a:p>
            <a:pPr marL="341313" indent="-311150" algn="l">
              <a:spcBef>
                <a:spcPts val="800"/>
              </a:spcBef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1200">
                <a:solidFill>
                  <a:srgbClr val="000000"/>
                </a:solidFill>
              </a:rPr>
              <a:t>                     </a:t>
            </a:r>
          </a:p>
          <a:p>
            <a:pPr marL="341313" indent="-311150" algn="l">
              <a:spcBef>
                <a:spcPts val="800"/>
              </a:spcBef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sz="1200">
              <a:solidFill>
                <a:srgbClr val="000000"/>
              </a:solidFill>
            </a:endParaRPr>
          </a:p>
          <a:p>
            <a:pPr marL="341313" indent="-311150" algn="l">
              <a:spcBef>
                <a:spcPts val="800"/>
              </a:spcBef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1200">
                <a:solidFill>
                  <a:srgbClr val="000000"/>
                </a:solidFill>
              </a:rPr>
              <a:t>                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8820150" cy="1441450"/>
          </a:xfrm>
          <a:prstGeom prst="rect">
            <a:avLst/>
          </a:prstGeom>
          <a:solidFill>
            <a:srgbClr val="E6E64C"/>
          </a:solidFill>
          <a:ln w="36000">
            <a:solidFill>
              <a:srgbClr val="000080"/>
            </a:solidFill>
            <a:round/>
            <a:headEnd/>
            <a:tailEnd/>
          </a:ln>
          <a:effectLst/>
        </p:spPr>
        <p:txBody>
          <a:bodyPr lIns="108000" tIns="64800" rIns="108000" bIns="64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000" b="1">
                <a:solidFill>
                  <a:srgbClr val="000000"/>
                </a:solidFill>
                <a:latin typeface="Comic Sans MS" pitchFamily="64" charset="0"/>
              </a:rPr>
              <a:t>Funkce TANGENS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02150" y="4319588"/>
            <a:ext cx="720725" cy="1114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 rot="2400000">
            <a:off x="1830388" y="3268663"/>
            <a:ext cx="1619250" cy="1619250"/>
          </a:xfrm>
          <a:prstGeom prst="rtTriangle">
            <a:avLst/>
          </a:prstGeom>
          <a:solidFill>
            <a:srgbClr val="008080"/>
          </a:solidFill>
          <a:ln w="360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 rot="19800000">
            <a:off x="4537075" y="2390775"/>
            <a:ext cx="2171700" cy="1100138"/>
          </a:xfrm>
          <a:prstGeom prst="rtTriangle">
            <a:avLst/>
          </a:prstGeom>
          <a:solidFill>
            <a:srgbClr val="0066CC"/>
          </a:solidFill>
          <a:ln w="36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 rot="18300000">
            <a:off x="863600" y="4851401"/>
            <a:ext cx="1260475" cy="1619250"/>
          </a:xfrm>
          <a:prstGeom prst="rtTriangle">
            <a:avLst/>
          </a:prstGeom>
          <a:solidFill>
            <a:srgbClr val="800000"/>
          </a:solidFill>
          <a:ln w="36000">
            <a:solidFill>
              <a:srgbClr val="8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 rot="600000">
            <a:off x="3136900" y="1963738"/>
            <a:ext cx="2344738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000" b="1">
                <a:solidFill>
                  <a:srgbClr val="280099"/>
                </a:solidFill>
                <a:latin typeface="Times New Roman" pitchFamily="16" charset="0"/>
              </a:rPr>
              <a:t>tg</a:t>
            </a:r>
            <a:r>
              <a:rPr lang="cs-CZ" sz="6000" b="1">
                <a:solidFill>
                  <a:srgbClr val="280099"/>
                </a:solidFill>
                <a:latin typeface="Symbol" pitchFamily="16" charset="2"/>
              </a:rPr>
              <a:t>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 rot="1500000">
            <a:off x="4270375" y="4652963"/>
            <a:ext cx="3779838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000" b="1">
                <a:solidFill>
                  <a:srgbClr val="000000"/>
                </a:solidFill>
                <a:latin typeface="Times New Roman" pitchFamily="16" charset="0"/>
              </a:rPr>
              <a:t>tg</a:t>
            </a:r>
            <a:r>
              <a:rPr lang="cs-CZ" sz="6000" b="1">
                <a:solidFill>
                  <a:srgbClr val="000000"/>
                </a:solidFill>
                <a:latin typeface="Symbol" pitchFamily="16" charset="2"/>
              </a:rPr>
              <a:t>451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060700" y="5400675"/>
            <a:ext cx="414020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000" b="1">
                <a:solidFill>
                  <a:srgbClr val="000000"/>
                </a:solidFill>
                <a:latin typeface="Times New Roman" pitchFamily="16" charset="0"/>
              </a:rPr>
              <a:t>tg</a:t>
            </a:r>
            <a:r>
              <a:rPr lang="cs-CZ" sz="6000" b="1">
                <a:solidFill>
                  <a:srgbClr val="000000"/>
                </a:solidFill>
                <a:latin typeface="Symbol" pitchFamily="16" charset="2"/>
              </a:rPr>
              <a:t>0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 rot="19200000">
            <a:off x="1017588" y="4303713"/>
            <a:ext cx="900112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000" b="1">
                <a:solidFill>
                  <a:srgbClr val="FF3366"/>
                </a:solidFill>
                <a:latin typeface="Symbol" pitchFamily="16" charset="2"/>
              </a:rPr>
              <a:t>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 rot="20700000">
            <a:off x="358775" y="2709863"/>
            <a:ext cx="900113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000" b="1">
                <a:solidFill>
                  <a:srgbClr val="5C8526"/>
                </a:solidFill>
                <a:latin typeface="Symbol" pitchFamily="16" charset="2"/>
              </a:rPr>
              <a:t>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300788" y="3060700"/>
            <a:ext cx="900112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000" b="1">
                <a:solidFill>
                  <a:srgbClr val="0000FF"/>
                </a:solidFill>
                <a:latin typeface="Symbol" pitchFamily="16" charset="2"/>
              </a:rPr>
              <a:t></a:t>
            </a: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7380288" y="1800225"/>
            <a:ext cx="1260475" cy="1439863"/>
          </a:xfrm>
          <a:prstGeom prst="rtTriangle">
            <a:avLst/>
          </a:prstGeom>
          <a:solidFill>
            <a:srgbClr val="944794"/>
          </a:solidFill>
          <a:ln w="36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09" name="Freeform 13"/>
          <p:cNvSpPr>
            <a:spLocks noChangeArrowheads="1"/>
          </p:cNvSpPr>
          <p:nvPr/>
        </p:nvSpPr>
        <p:spPr bwMode="auto">
          <a:xfrm>
            <a:off x="7019925" y="5399088"/>
            <a:ext cx="1800225" cy="1260475"/>
          </a:xfrm>
          <a:custGeom>
            <a:avLst/>
            <a:gdLst/>
            <a:ahLst/>
            <a:cxnLst>
              <a:cxn ang="0">
                <a:pos x="0" y="3500"/>
              </a:cxn>
              <a:cxn ang="0">
                <a:pos x="3000" y="0"/>
              </a:cxn>
              <a:cxn ang="0">
                <a:pos x="5000" y="1500"/>
              </a:cxn>
              <a:cxn ang="0">
                <a:pos x="0" y="3500"/>
              </a:cxn>
            </a:cxnLst>
            <a:rect l="0" t="0" r="r" b="b"/>
            <a:pathLst>
              <a:path w="5001" h="3501">
                <a:moveTo>
                  <a:pt x="0" y="3500"/>
                </a:moveTo>
                <a:lnTo>
                  <a:pt x="3000" y="0"/>
                </a:lnTo>
                <a:lnTo>
                  <a:pt x="5000" y="1500"/>
                </a:lnTo>
                <a:lnTo>
                  <a:pt x="0" y="3500"/>
                </a:lnTo>
              </a:path>
            </a:pathLst>
          </a:custGeom>
          <a:solidFill>
            <a:srgbClr val="FF00FF"/>
          </a:solidFill>
          <a:ln w="36000">
            <a:solidFill>
              <a:srgbClr val="99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10" name="Freeform 14"/>
          <p:cNvSpPr>
            <a:spLocks noChangeArrowheads="1"/>
          </p:cNvSpPr>
          <p:nvPr/>
        </p:nvSpPr>
        <p:spPr bwMode="auto">
          <a:xfrm>
            <a:off x="180975" y="1979613"/>
            <a:ext cx="2700338" cy="720725"/>
          </a:xfrm>
          <a:custGeom>
            <a:avLst/>
            <a:gdLst/>
            <a:ahLst/>
            <a:cxnLst>
              <a:cxn ang="0">
                <a:pos x="7500" y="500"/>
              </a:cxn>
              <a:cxn ang="0">
                <a:pos x="500" y="2000"/>
              </a:cxn>
              <a:cxn ang="0">
                <a:pos x="0" y="0"/>
              </a:cxn>
              <a:cxn ang="0">
                <a:pos x="7500" y="500"/>
              </a:cxn>
            </a:cxnLst>
            <a:rect l="0" t="0" r="r" b="b"/>
            <a:pathLst>
              <a:path w="7501" h="2001">
                <a:moveTo>
                  <a:pt x="7500" y="500"/>
                </a:moveTo>
                <a:lnTo>
                  <a:pt x="500" y="2000"/>
                </a:lnTo>
                <a:lnTo>
                  <a:pt x="0" y="0"/>
                </a:lnTo>
                <a:lnTo>
                  <a:pt x="7500" y="500"/>
                </a:lnTo>
              </a:path>
            </a:pathLst>
          </a:custGeom>
          <a:solidFill>
            <a:srgbClr val="9EFF9B"/>
          </a:solidFill>
          <a:ln w="36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7740650" y="3959225"/>
            <a:ext cx="900113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000" b="1">
                <a:solidFill>
                  <a:srgbClr val="000000"/>
                </a:solidFill>
                <a:latin typeface="Symbol" pitchFamily="16" charset="2"/>
              </a:rPr>
              <a:t>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 rot="1800000">
            <a:off x="3451225" y="3751263"/>
            <a:ext cx="900113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000" b="1">
                <a:solidFill>
                  <a:srgbClr val="993366"/>
                </a:solidFill>
                <a:latin typeface="Symbol" pitchFamily="16" charset="2"/>
              </a:rPr>
              <a:t>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8820150" cy="1620837"/>
          </a:xfrm>
          <a:prstGeom prst="rect">
            <a:avLst/>
          </a:prstGeom>
          <a:solidFill>
            <a:srgbClr val="CCCCCC"/>
          </a:solidFill>
          <a:ln w="36000">
            <a:solidFill>
              <a:srgbClr val="000080"/>
            </a:solidFill>
            <a:round/>
            <a:headEnd/>
            <a:tailEnd/>
          </a:ln>
          <a:effectLst/>
        </p:spPr>
        <p:txBody>
          <a:bodyPr lIns="108000" tIns="64800" rIns="108000" bIns="64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  <a:latin typeface="Times New Roman" pitchFamily="16" charset="0"/>
              </a:rPr>
              <a:t>Zapiš pomocí zlomku poměr délky odvěsny </a:t>
            </a:r>
            <a:r>
              <a:rPr lang="cs-CZ" sz="2800" b="1">
                <a:solidFill>
                  <a:srgbClr val="000000"/>
                </a:solidFill>
                <a:latin typeface="Times New Roman" pitchFamily="16" charset="0"/>
              </a:rPr>
              <a:t>protilehlé k úhlu </a:t>
            </a:r>
            <a:r>
              <a:rPr lang="cs-CZ" sz="2800" b="1">
                <a:solidFill>
                  <a:srgbClr val="000000"/>
                </a:solidFill>
                <a:latin typeface="Symbol" pitchFamily="16" charset="2"/>
              </a:rPr>
              <a:t>a</a:t>
            </a:r>
            <a:r>
              <a:rPr lang="cs-CZ" sz="2800">
                <a:solidFill>
                  <a:srgbClr val="000000"/>
                </a:solidFill>
                <a:latin typeface="Times New Roman" pitchFamily="16" charset="0"/>
              </a:rPr>
              <a:t> a délky </a:t>
            </a:r>
            <a:r>
              <a:rPr lang="cs-CZ" sz="2800" b="1">
                <a:solidFill>
                  <a:srgbClr val="000000"/>
                </a:solidFill>
                <a:latin typeface="Times New Roman" pitchFamily="16" charset="0"/>
              </a:rPr>
              <a:t>odvěsny přilehlé k úhlu </a:t>
            </a:r>
            <a:r>
              <a:rPr lang="cs-CZ" sz="2800" b="1">
                <a:solidFill>
                  <a:srgbClr val="000000"/>
                </a:solidFill>
                <a:latin typeface="Symbol" pitchFamily="16" charset="2"/>
              </a:rPr>
              <a:t>a</a:t>
            </a:r>
            <a:r>
              <a:rPr lang="cs-CZ" sz="2800">
                <a:solidFill>
                  <a:srgbClr val="000000"/>
                </a:solidFill>
                <a:latin typeface="Times New Roman" pitchFamily="16" charset="0"/>
              </a:rPr>
              <a:t> u obou trojúhelníků a potom oba poměry porovnej.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240088" y="2700338"/>
            <a:ext cx="360362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3" name="Freeform 3"/>
          <p:cNvSpPr>
            <a:spLocks noChangeArrowheads="1"/>
          </p:cNvSpPr>
          <p:nvPr/>
        </p:nvSpPr>
        <p:spPr bwMode="auto">
          <a:xfrm>
            <a:off x="3959225" y="2339975"/>
            <a:ext cx="4679950" cy="2700338"/>
          </a:xfrm>
          <a:custGeom>
            <a:avLst/>
            <a:gdLst/>
            <a:ahLst/>
            <a:cxnLst>
              <a:cxn ang="0">
                <a:pos x="0" y="7500"/>
              </a:cxn>
              <a:cxn ang="0">
                <a:pos x="13000" y="7500"/>
              </a:cxn>
              <a:cxn ang="0">
                <a:pos x="13000" y="0"/>
              </a:cxn>
              <a:cxn ang="0">
                <a:pos x="0" y="7500"/>
              </a:cxn>
            </a:cxnLst>
            <a:rect l="0" t="0" r="r" b="b"/>
            <a:pathLst>
              <a:path w="13001" h="7501">
                <a:moveTo>
                  <a:pt x="0" y="7500"/>
                </a:moveTo>
                <a:lnTo>
                  <a:pt x="13000" y="7500"/>
                </a:lnTo>
                <a:lnTo>
                  <a:pt x="13000" y="0"/>
                </a:lnTo>
                <a:lnTo>
                  <a:pt x="0" y="750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678363" y="4498975"/>
            <a:ext cx="541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>
                <a:solidFill>
                  <a:srgbClr val="000000"/>
                </a:solidFill>
                <a:latin typeface="Symbol" pitchFamily="16" charset="2"/>
              </a:rPr>
              <a:t>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060700" y="4219575"/>
            <a:ext cx="349250" cy="820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119813" y="3082925"/>
            <a:ext cx="358775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c´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300788" y="5062538"/>
            <a:ext cx="379412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b´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8764588" y="3600450"/>
            <a:ext cx="379412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a´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800225" y="1800225"/>
            <a:ext cx="720725" cy="1081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 u="sng">
                <a:solidFill>
                  <a:srgbClr val="000000"/>
                </a:solidFill>
                <a:latin typeface="Times New Roman" pitchFamily="16" charset="0"/>
              </a:rPr>
              <a:t>a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b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39750" y="1979613"/>
            <a:ext cx="1800225" cy="53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a : b = 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 rot="18900000">
            <a:off x="8208963" y="4611688"/>
            <a:ext cx="539750" cy="539750"/>
          </a:xfrm>
          <a:custGeom>
            <a:avLst/>
            <a:gdLst>
              <a:gd name="G0" fmla="+- 9940 0 0"/>
              <a:gd name="G1" fmla="+- -11215232 0 0"/>
              <a:gd name="G2" fmla="+- 0 0 -11215232"/>
              <a:gd name="T0" fmla="*/ 0 256 1"/>
              <a:gd name="T1" fmla="*/ 180 256 1"/>
              <a:gd name="G3" fmla="+- -11215232 T0 T1"/>
              <a:gd name="T2" fmla="*/ 0 256 1"/>
              <a:gd name="T3" fmla="*/ 90 256 1"/>
              <a:gd name="G4" fmla="+- -11215232 T2 T3"/>
              <a:gd name="G5" fmla="*/ G4 2 1"/>
              <a:gd name="T4" fmla="*/ 90 256 1"/>
              <a:gd name="T5" fmla="*/ 0 256 1"/>
              <a:gd name="G6" fmla="+- -11215232 T4 T5"/>
              <a:gd name="G7" fmla="*/ G6 2 1"/>
              <a:gd name="G8" fmla="abs -1121523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940"/>
              <a:gd name="G18" fmla="*/ 9940 1 2"/>
              <a:gd name="G19" fmla="+- G18 5400 0"/>
              <a:gd name="G20" fmla="cos G19 -11215232"/>
              <a:gd name="G21" fmla="sin G19 -11215232"/>
              <a:gd name="G22" fmla="+- G20 10800 0"/>
              <a:gd name="G23" fmla="+- G21 10800 0"/>
              <a:gd name="G24" fmla="+- 10800 0 G20"/>
              <a:gd name="G25" fmla="+- 9940 10800 0"/>
              <a:gd name="G26" fmla="?: G9 G17 G25"/>
              <a:gd name="G27" fmla="?: G9 0 21600"/>
              <a:gd name="G28" fmla="cos 10800 -11215232"/>
              <a:gd name="G29" fmla="sin 10800 -11215232"/>
              <a:gd name="G30" fmla="sin 9940 -11215232"/>
              <a:gd name="G31" fmla="+- G28 10800 0"/>
              <a:gd name="G32" fmla="+- G29 10800 0"/>
              <a:gd name="G33" fmla="+- G30 10800 0"/>
              <a:gd name="G34" fmla="?: G4 0 G31"/>
              <a:gd name="G35" fmla="?: -11215232 G34 0"/>
              <a:gd name="G36" fmla="?: G6 G35 G31"/>
              <a:gd name="G37" fmla="+- 21600 0 G36"/>
              <a:gd name="G38" fmla="?: G4 0 G33"/>
              <a:gd name="G39" fmla="?: -1121523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9201 h 21600"/>
              <a:gd name="T16" fmla="*/ 10800 w 21600"/>
              <a:gd name="T17" fmla="*/ 860 h 21600"/>
              <a:gd name="T18" fmla="*/ 21047 w 21600"/>
              <a:gd name="T19" fmla="*/ 9201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978" y="9267"/>
                </a:moveTo>
                <a:cubicBezTo>
                  <a:pt x="1734" y="4428"/>
                  <a:pt x="5901" y="859"/>
                  <a:pt x="10800" y="860"/>
                </a:cubicBezTo>
                <a:cubicBezTo>
                  <a:pt x="15698" y="860"/>
                  <a:pt x="19865" y="4428"/>
                  <a:pt x="20621" y="9267"/>
                </a:cubicBezTo>
                <a:lnTo>
                  <a:pt x="21470" y="9134"/>
                </a:lnTo>
                <a:cubicBezTo>
                  <a:pt x="20650" y="3876"/>
                  <a:pt x="16121" y="-1"/>
                  <a:pt x="10799" y="0"/>
                </a:cubicBezTo>
                <a:cubicBezTo>
                  <a:pt x="5478" y="0"/>
                  <a:pt x="949" y="3876"/>
                  <a:pt x="129" y="9134"/>
                </a:cubicBez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 rot="4500000">
            <a:off x="4810125" y="4494213"/>
            <a:ext cx="720725" cy="447675"/>
          </a:xfrm>
          <a:custGeom>
            <a:avLst/>
            <a:gdLst>
              <a:gd name="G0" fmla="+- 10443 0 0"/>
              <a:gd name="G1" fmla="+- -11784842 0 0"/>
              <a:gd name="G2" fmla="+- 0 0 -11784842"/>
              <a:gd name="T0" fmla="*/ 0 256 1"/>
              <a:gd name="T1" fmla="*/ 180 256 1"/>
              <a:gd name="G3" fmla="+- -11784842 T0 T1"/>
              <a:gd name="T2" fmla="*/ 0 256 1"/>
              <a:gd name="T3" fmla="*/ 90 256 1"/>
              <a:gd name="G4" fmla="+- -11784842 T2 T3"/>
              <a:gd name="G5" fmla="*/ G4 2 1"/>
              <a:gd name="T4" fmla="*/ 90 256 1"/>
              <a:gd name="T5" fmla="*/ 0 256 1"/>
              <a:gd name="G6" fmla="+- -11784842 T4 T5"/>
              <a:gd name="G7" fmla="*/ G6 2 1"/>
              <a:gd name="G8" fmla="abs -1178484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43"/>
              <a:gd name="G18" fmla="*/ 10443 1 2"/>
              <a:gd name="G19" fmla="+- G18 5400 0"/>
              <a:gd name="G20" fmla="cos G19 -11784842"/>
              <a:gd name="G21" fmla="sin G19 -11784842"/>
              <a:gd name="G22" fmla="+- G20 10800 0"/>
              <a:gd name="G23" fmla="+- G21 10800 0"/>
              <a:gd name="G24" fmla="+- 10800 0 G20"/>
              <a:gd name="G25" fmla="+- 10443 10800 0"/>
              <a:gd name="G26" fmla="?: G9 G17 G25"/>
              <a:gd name="G27" fmla="?: G9 0 21600"/>
              <a:gd name="G28" fmla="cos 10800 -11784842"/>
              <a:gd name="G29" fmla="sin 10800 -11784842"/>
              <a:gd name="G30" fmla="sin 10443 -11784842"/>
              <a:gd name="G31" fmla="+- G28 10800 0"/>
              <a:gd name="G32" fmla="+- G29 10800 0"/>
              <a:gd name="G33" fmla="+- G30 10800 0"/>
              <a:gd name="G34" fmla="?: G4 0 G31"/>
              <a:gd name="G35" fmla="?: -11784842 G34 0"/>
              <a:gd name="G36" fmla="?: G6 G35 G31"/>
              <a:gd name="G37" fmla="+- 21600 0 G36"/>
              <a:gd name="G38" fmla="?: G4 0 G33"/>
              <a:gd name="G39" fmla="?: -1178484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78 w 21600"/>
              <a:gd name="T15" fmla="*/ 10767 h 21600"/>
              <a:gd name="T16" fmla="*/ 10800 w 21600"/>
              <a:gd name="T17" fmla="*/ 357 h 21600"/>
              <a:gd name="T18" fmla="*/ 21422 w 21600"/>
              <a:gd name="T19" fmla="*/ 1076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57" y="10767"/>
                </a:moveTo>
                <a:cubicBezTo>
                  <a:pt x="374" y="5012"/>
                  <a:pt x="5045" y="356"/>
                  <a:pt x="10800" y="357"/>
                </a:cubicBezTo>
                <a:cubicBezTo>
                  <a:pt x="16554" y="357"/>
                  <a:pt x="21225" y="5012"/>
                  <a:pt x="21242" y="10767"/>
                </a:cubicBezTo>
                <a:lnTo>
                  <a:pt x="21599" y="10766"/>
                </a:lnTo>
                <a:cubicBezTo>
                  <a:pt x="21581" y="4814"/>
                  <a:pt x="16751" y="-1"/>
                  <a:pt x="10799" y="0"/>
                </a:cubicBezTo>
                <a:cubicBezTo>
                  <a:pt x="4848" y="0"/>
                  <a:pt x="18" y="4814"/>
                  <a:pt x="0" y="10766"/>
                </a:cubicBez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779838" y="5040313"/>
            <a:ext cx="5397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A´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8459788" y="5040313"/>
            <a:ext cx="684212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C´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8604250" y="1979613"/>
            <a:ext cx="5397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B´</a:t>
            </a:r>
          </a:p>
        </p:txBody>
      </p:sp>
      <p:sp>
        <p:nvSpPr>
          <p:cNvPr id="5136" name="Freeform 16"/>
          <p:cNvSpPr>
            <a:spLocks noChangeArrowheads="1"/>
          </p:cNvSpPr>
          <p:nvPr/>
        </p:nvSpPr>
        <p:spPr bwMode="auto">
          <a:xfrm>
            <a:off x="360363" y="3240088"/>
            <a:ext cx="3060700" cy="1800225"/>
          </a:xfrm>
          <a:custGeom>
            <a:avLst/>
            <a:gdLst/>
            <a:ahLst/>
            <a:cxnLst>
              <a:cxn ang="0">
                <a:pos x="0" y="7500"/>
              </a:cxn>
              <a:cxn ang="0">
                <a:pos x="13000" y="7500"/>
              </a:cxn>
              <a:cxn ang="0">
                <a:pos x="13000" y="0"/>
              </a:cxn>
              <a:cxn ang="0">
                <a:pos x="0" y="7500"/>
              </a:cxn>
            </a:cxnLst>
            <a:rect l="0" t="0" r="r" b="b"/>
            <a:pathLst>
              <a:path w="13001" h="7501">
                <a:moveTo>
                  <a:pt x="0" y="7500"/>
                </a:moveTo>
                <a:lnTo>
                  <a:pt x="13000" y="7500"/>
                </a:lnTo>
                <a:lnTo>
                  <a:pt x="13000" y="0"/>
                </a:lnTo>
                <a:lnTo>
                  <a:pt x="0" y="750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 rot="4500000">
            <a:off x="1181894" y="4529931"/>
            <a:ext cx="720725" cy="360363"/>
          </a:xfrm>
          <a:custGeom>
            <a:avLst/>
            <a:gdLst>
              <a:gd name="G0" fmla="+- 10443 0 0"/>
              <a:gd name="G1" fmla="+- -11784842 0 0"/>
              <a:gd name="G2" fmla="+- 0 0 -11784842"/>
              <a:gd name="T0" fmla="*/ 0 256 1"/>
              <a:gd name="T1" fmla="*/ 180 256 1"/>
              <a:gd name="G3" fmla="+- -11784842 T0 T1"/>
              <a:gd name="T2" fmla="*/ 0 256 1"/>
              <a:gd name="T3" fmla="*/ 90 256 1"/>
              <a:gd name="G4" fmla="+- -11784842 T2 T3"/>
              <a:gd name="G5" fmla="*/ G4 2 1"/>
              <a:gd name="T4" fmla="*/ 90 256 1"/>
              <a:gd name="T5" fmla="*/ 0 256 1"/>
              <a:gd name="G6" fmla="+- -11784842 T4 T5"/>
              <a:gd name="G7" fmla="*/ G6 2 1"/>
              <a:gd name="G8" fmla="abs -1178484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43"/>
              <a:gd name="G18" fmla="*/ 10443 1 2"/>
              <a:gd name="G19" fmla="+- G18 5400 0"/>
              <a:gd name="G20" fmla="cos G19 -11784842"/>
              <a:gd name="G21" fmla="sin G19 -11784842"/>
              <a:gd name="G22" fmla="+- G20 10800 0"/>
              <a:gd name="G23" fmla="+- G21 10800 0"/>
              <a:gd name="G24" fmla="+- 10800 0 G20"/>
              <a:gd name="G25" fmla="+- 10443 10800 0"/>
              <a:gd name="G26" fmla="?: G9 G17 G25"/>
              <a:gd name="G27" fmla="?: G9 0 21600"/>
              <a:gd name="G28" fmla="cos 10800 -11784842"/>
              <a:gd name="G29" fmla="sin 10800 -11784842"/>
              <a:gd name="G30" fmla="sin 10443 -11784842"/>
              <a:gd name="G31" fmla="+- G28 10800 0"/>
              <a:gd name="G32" fmla="+- G29 10800 0"/>
              <a:gd name="G33" fmla="+- G30 10800 0"/>
              <a:gd name="G34" fmla="?: G4 0 G31"/>
              <a:gd name="G35" fmla="?: -11784842 G34 0"/>
              <a:gd name="G36" fmla="?: G6 G35 G31"/>
              <a:gd name="G37" fmla="+- 21600 0 G36"/>
              <a:gd name="G38" fmla="?: G4 0 G33"/>
              <a:gd name="G39" fmla="?: -1178484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78 w 21600"/>
              <a:gd name="T15" fmla="*/ 10767 h 21600"/>
              <a:gd name="T16" fmla="*/ 10800 w 21600"/>
              <a:gd name="T17" fmla="*/ 357 h 21600"/>
              <a:gd name="T18" fmla="*/ 21422 w 21600"/>
              <a:gd name="T19" fmla="*/ 1076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57" y="10767"/>
                </a:moveTo>
                <a:cubicBezTo>
                  <a:pt x="374" y="5012"/>
                  <a:pt x="5045" y="356"/>
                  <a:pt x="10800" y="357"/>
                </a:cubicBezTo>
                <a:cubicBezTo>
                  <a:pt x="16554" y="357"/>
                  <a:pt x="21225" y="5012"/>
                  <a:pt x="21242" y="10767"/>
                </a:cubicBezTo>
                <a:lnTo>
                  <a:pt x="21599" y="10766"/>
                </a:lnTo>
                <a:cubicBezTo>
                  <a:pt x="21581" y="4814"/>
                  <a:pt x="16751" y="-1"/>
                  <a:pt x="10799" y="0"/>
                </a:cubicBezTo>
                <a:cubicBezTo>
                  <a:pt x="4848" y="0"/>
                  <a:pt x="18" y="4814"/>
                  <a:pt x="0" y="10766"/>
                </a:cubicBez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 rot="18900000">
            <a:off x="2989263" y="4611688"/>
            <a:ext cx="539750" cy="539750"/>
          </a:xfrm>
          <a:custGeom>
            <a:avLst/>
            <a:gdLst>
              <a:gd name="G0" fmla="+- 9940 0 0"/>
              <a:gd name="G1" fmla="+- -11215232 0 0"/>
              <a:gd name="G2" fmla="+- 0 0 -11215232"/>
              <a:gd name="T0" fmla="*/ 0 256 1"/>
              <a:gd name="T1" fmla="*/ 180 256 1"/>
              <a:gd name="G3" fmla="+- -11215232 T0 T1"/>
              <a:gd name="T2" fmla="*/ 0 256 1"/>
              <a:gd name="T3" fmla="*/ 90 256 1"/>
              <a:gd name="G4" fmla="+- -11215232 T2 T3"/>
              <a:gd name="G5" fmla="*/ G4 2 1"/>
              <a:gd name="T4" fmla="*/ 90 256 1"/>
              <a:gd name="T5" fmla="*/ 0 256 1"/>
              <a:gd name="G6" fmla="+- -11215232 T4 T5"/>
              <a:gd name="G7" fmla="*/ G6 2 1"/>
              <a:gd name="G8" fmla="abs -1121523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940"/>
              <a:gd name="G18" fmla="*/ 9940 1 2"/>
              <a:gd name="G19" fmla="+- G18 5400 0"/>
              <a:gd name="G20" fmla="cos G19 -11215232"/>
              <a:gd name="G21" fmla="sin G19 -11215232"/>
              <a:gd name="G22" fmla="+- G20 10800 0"/>
              <a:gd name="G23" fmla="+- G21 10800 0"/>
              <a:gd name="G24" fmla="+- 10800 0 G20"/>
              <a:gd name="G25" fmla="+- 9940 10800 0"/>
              <a:gd name="G26" fmla="?: G9 G17 G25"/>
              <a:gd name="G27" fmla="?: G9 0 21600"/>
              <a:gd name="G28" fmla="cos 10800 -11215232"/>
              <a:gd name="G29" fmla="sin 10800 -11215232"/>
              <a:gd name="G30" fmla="sin 9940 -11215232"/>
              <a:gd name="G31" fmla="+- G28 10800 0"/>
              <a:gd name="G32" fmla="+- G29 10800 0"/>
              <a:gd name="G33" fmla="+- G30 10800 0"/>
              <a:gd name="G34" fmla="?: G4 0 G31"/>
              <a:gd name="G35" fmla="?: -11215232 G34 0"/>
              <a:gd name="G36" fmla="?: G6 G35 G31"/>
              <a:gd name="G37" fmla="+- 21600 0 G36"/>
              <a:gd name="G38" fmla="?: G4 0 G33"/>
              <a:gd name="G39" fmla="?: -1121523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9201 h 21600"/>
              <a:gd name="T16" fmla="*/ 10800 w 21600"/>
              <a:gd name="T17" fmla="*/ 860 h 21600"/>
              <a:gd name="T18" fmla="*/ 21047 w 21600"/>
              <a:gd name="T19" fmla="*/ 9201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978" y="9267"/>
                </a:moveTo>
                <a:cubicBezTo>
                  <a:pt x="1734" y="4428"/>
                  <a:pt x="5901" y="859"/>
                  <a:pt x="10800" y="860"/>
                </a:cubicBezTo>
                <a:cubicBezTo>
                  <a:pt x="15698" y="860"/>
                  <a:pt x="19865" y="4428"/>
                  <a:pt x="20621" y="9267"/>
                </a:cubicBezTo>
                <a:lnTo>
                  <a:pt x="21470" y="9134"/>
                </a:lnTo>
                <a:cubicBezTo>
                  <a:pt x="20650" y="3876"/>
                  <a:pt x="16121" y="-1"/>
                  <a:pt x="10799" y="0"/>
                </a:cubicBezTo>
                <a:cubicBezTo>
                  <a:pt x="5478" y="0"/>
                  <a:pt x="949" y="3876"/>
                  <a:pt x="129" y="9134"/>
                </a:cubicBez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8280400" y="4219575"/>
            <a:ext cx="349250" cy="820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619250" y="3600450"/>
            <a:ext cx="358775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800225" y="5040313"/>
            <a:ext cx="358775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421063" y="3959225"/>
            <a:ext cx="358775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1079500" y="4498975"/>
            <a:ext cx="541338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>
                <a:solidFill>
                  <a:srgbClr val="000000"/>
                </a:solidFill>
                <a:latin typeface="Symbol" pitchFamily="16" charset="2"/>
              </a:rPr>
              <a:t>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0" y="4881563"/>
            <a:ext cx="5397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3419475" y="2901950"/>
            <a:ext cx="5397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3060700" y="5062538"/>
            <a:ext cx="5397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3240088" y="5580063"/>
            <a:ext cx="720725" cy="1081087"/>
          </a:xfrm>
          <a:prstGeom prst="rect">
            <a:avLst/>
          </a:prstGeom>
          <a:solidFill>
            <a:srgbClr val="E6E64C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 u="sng">
                <a:solidFill>
                  <a:srgbClr val="000000"/>
                </a:solidFill>
                <a:latin typeface="Times New Roman" pitchFamily="16" charset="0"/>
              </a:rPr>
              <a:t>a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b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4319588" y="5580063"/>
            <a:ext cx="720725" cy="1081087"/>
          </a:xfrm>
          <a:prstGeom prst="rect">
            <a:avLst/>
          </a:prstGeom>
          <a:solidFill>
            <a:srgbClr val="E6E64C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 u="sng">
                <a:solidFill>
                  <a:srgbClr val="000000"/>
                </a:solidFill>
                <a:latin typeface="Times New Roman" pitchFamily="16" charset="0"/>
              </a:rPr>
              <a:t>a´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b´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3779838" y="5761038"/>
            <a:ext cx="720725" cy="539750"/>
          </a:xfrm>
          <a:prstGeom prst="rect">
            <a:avLst/>
          </a:prstGeom>
          <a:solidFill>
            <a:srgbClr val="E6E64C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 = 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3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3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3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#ppt_#ppt_#ppt_#ppt_x+(cos(-2*pi*(1-$))*-#ppt_#ppt_#ppt_#ppt_#ppt_x-sin(-2*pi*(1-$))*(1-#ppt_#ppt_#ppt_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3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#ppt_#ppt_#ppt_#ppt_y+(sin(-2*pi*(1-$))*-#ppt_#ppt_#ppt_#ppt_#ppt_x+cos(-2*pi*(1-$))*(1-#ppt_#ppt_#ppt_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3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3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3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#ppt_#ppt_#ppt_#ppt_x+(cos(-2*pi*(1-$))*-#ppt_#ppt_#ppt_#ppt_#ppt_x-sin(-2*pi*(1-$))*(1-#ppt_#ppt_#ppt_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3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#ppt_#ppt_#ppt_#ppt_y+(sin(-2*pi*(1-$))*-#ppt_#ppt_#ppt_#ppt_#ppt_x+cos(-2*pi*(1-$))*(1-#ppt_#ppt_#ppt_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3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3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3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#ppt_#ppt_#ppt_#ppt_x+(cos(-2*pi*(1-$))*-#ppt_#ppt_#ppt_#ppt_#ppt_x-sin(-2*pi*(1-$))*(1-#ppt_#ppt_#ppt_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3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#ppt_#ppt_#ppt_#ppt_y+(sin(-2*pi*(1-$))*-#ppt_#ppt_#ppt_#ppt_#ppt_x+cos(-2*pi*(1-$))*(1-#ppt_#ppt_#ppt_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3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3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3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#ppt_#ppt_#ppt_#ppt_x+(cos(-2*pi*(1-$))*-#ppt_#ppt_#ppt_#ppt_#ppt_x-sin(-2*pi*(1-$))*(1-#ppt_#ppt_#ppt_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3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#ppt_#ppt_#ppt_#ppt_y+(sin(-2*pi*(1-$))*-#ppt_#ppt_#ppt_#ppt_#ppt_x+cos(-2*pi*(1-$))*(1-#ppt_#ppt_#ppt_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3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3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3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#ppt_#ppt_#ppt_#ppt_x+(cos(-2*pi*(1-$))*-#ppt_#ppt_#ppt_#ppt_#ppt_x-sin(-2*pi*(1-$))*(1-#ppt_#ppt_#ppt_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3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#ppt_#ppt_#ppt_#ppt_y+(sin(-2*pi*(1-$))*-#ppt_#ppt_#ppt_#ppt_#ppt_x+cos(-2*pi*(1-$))*(1-#ppt_#ppt_#ppt_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800225" y="1979613"/>
            <a:ext cx="107950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 u="sng">
                <a:solidFill>
                  <a:srgbClr val="0000FF"/>
                </a:solidFill>
                <a:latin typeface="Times New Roman" pitchFamily="16" charset="0"/>
              </a:rPr>
              <a:t>a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>
                <a:solidFill>
                  <a:srgbClr val="0000FF"/>
                </a:solidFill>
                <a:latin typeface="Times New Roman" pitchFamily="16" charset="0"/>
              </a:rPr>
              <a:t>b</a:t>
            </a:r>
          </a:p>
        </p:txBody>
      </p:sp>
      <p:sp>
        <p:nvSpPr>
          <p:cNvPr id="6146" name="Freeform 2"/>
          <p:cNvSpPr>
            <a:spLocks noChangeArrowheads="1"/>
          </p:cNvSpPr>
          <p:nvPr/>
        </p:nvSpPr>
        <p:spPr bwMode="auto">
          <a:xfrm>
            <a:off x="1619250" y="2339975"/>
            <a:ext cx="4679950" cy="2700338"/>
          </a:xfrm>
          <a:custGeom>
            <a:avLst/>
            <a:gdLst/>
            <a:ahLst/>
            <a:cxnLst>
              <a:cxn ang="0">
                <a:pos x="0" y="7500"/>
              </a:cxn>
              <a:cxn ang="0">
                <a:pos x="13000" y="7500"/>
              </a:cxn>
              <a:cxn ang="0">
                <a:pos x="13000" y="0"/>
              </a:cxn>
              <a:cxn ang="0">
                <a:pos x="0" y="7500"/>
              </a:cxn>
            </a:cxnLst>
            <a:rect l="0" t="0" r="r" b="b"/>
            <a:pathLst>
              <a:path w="13001" h="7501">
                <a:moveTo>
                  <a:pt x="0" y="7500"/>
                </a:moveTo>
                <a:lnTo>
                  <a:pt x="13000" y="7500"/>
                </a:lnTo>
                <a:lnTo>
                  <a:pt x="13000" y="0"/>
                </a:lnTo>
                <a:lnTo>
                  <a:pt x="0" y="750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79388" y="179388"/>
            <a:ext cx="8820150" cy="1620837"/>
          </a:xfrm>
          <a:prstGeom prst="rect">
            <a:avLst/>
          </a:prstGeom>
          <a:solidFill>
            <a:srgbClr val="E6E64C"/>
          </a:solidFill>
          <a:ln w="36000">
            <a:solidFill>
              <a:srgbClr val="000080"/>
            </a:solidFill>
            <a:round/>
            <a:headEnd/>
            <a:tailEnd/>
          </a:ln>
          <a:effectLst/>
        </p:spPr>
        <p:txBody>
          <a:bodyPr lIns="108000" tIns="64800" rIns="108000" bIns="648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>
                <a:solidFill>
                  <a:srgbClr val="000000"/>
                </a:solidFill>
                <a:latin typeface="Times New Roman" pitchFamily="16" charset="0"/>
              </a:rPr>
              <a:t>V pravoúhlém trojúhelníku </a:t>
            </a:r>
            <a:r>
              <a:rPr lang="cs-CZ" sz="2800" b="1">
                <a:solidFill>
                  <a:srgbClr val="000000"/>
                </a:solidFill>
                <a:latin typeface="Times New Roman" pitchFamily="16" charset="0"/>
              </a:rPr>
              <a:t>ABC</a:t>
            </a:r>
            <a:r>
              <a:rPr lang="cs-CZ" sz="2800">
                <a:solidFill>
                  <a:srgbClr val="000000"/>
                </a:solidFill>
                <a:latin typeface="Times New Roman" pitchFamily="16" charset="0"/>
              </a:rPr>
              <a:t> s pravým úhlem u vrcholu </a:t>
            </a:r>
            <a:r>
              <a:rPr lang="cs-CZ" sz="2800" b="1">
                <a:solidFill>
                  <a:srgbClr val="000000"/>
                </a:solidFill>
                <a:latin typeface="Times New Roman" pitchFamily="16" charset="0"/>
              </a:rPr>
              <a:t>C</a:t>
            </a:r>
            <a:r>
              <a:rPr lang="cs-CZ" sz="2800">
                <a:solidFill>
                  <a:srgbClr val="000000"/>
                </a:solidFill>
                <a:latin typeface="Times New Roman" pitchFamily="16" charset="0"/>
              </a:rPr>
              <a:t>, se poměr délky </a:t>
            </a:r>
            <a:r>
              <a:rPr lang="cs-CZ" sz="2800" b="1" i="1">
                <a:solidFill>
                  <a:srgbClr val="000000"/>
                </a:solidFill>
                <a:latin typeface="Times New Roman" pitchFamily="16" charset="0"/>
              </a:rPr>
              <a:t>odvěsny protilehlé k úhlu </a:t>
            </a:r>
            <a:r>
              <a:rPr lang="cs-CZ" sz="2800" b="1" i="1">
                <a:solidFill>
                  <a:srgbClr val="000000"/>
                </a:solidFill>
                <a:latin typeface="Symbol" pitchFamily="16" charset="2"/>
              </a:rPr>
              <a:t></a:t>
            </a:r>
            <a:r>
              <a:rPr lang="cs-CZ" sz="2800">
                <a:solidFill>
                  <a:srgbClr val="000000"/>
                </a:solidFill>
                <a:latin typeface="Times New Roman" pitchFamily="16" charset="0"/>
              </a:rPr>
              <a:t> a </a:t>
            </a:r>
            <a:r>
              <a:rPr lang="cs-CZ" sz="2800" b="1" i="1">
                <a:solidFill>
                  <a:srgbClr val="000000"/>
                </a:solidFill>
                <a:latin typeface="Times New Roman" pitchFamily="16" charset="0"/>
              </a:rPr>
              <a:t>délky odvěsny přilehlé k úhlu </a:t>
            </a:r>
            <a:r>
              <a:rPr lang="cs-CZ" sz="2800" b="1" i="1">
                <a:solidFill>
                  <a:srgbClr val="000000"/>
                </a:solidFill>
                <a:latin typeface="Symbol" pitchFamily="16" charset="2"/>
              </a:rPr>
              <a:t></a:t>
            </a:r>
            <a:r>
              <a:rPr lang="cs-CZ" sz="2800">
                <a:solidFill>
                  <a:srgbClr val="000000"/>
                </a:solidFill>
                <a:latin typeface="Times New Roman" pitchFamily="16" charset="0"/>
              </a:rPr>
              <a:t> nazývá </a:t>
            </a:r>
            <a:r>
              <a:rPr lang="cs-CZ" sz="2800" b="1">
                <a:solidFill>
                  <a:srgbClr val="000000"/>
                </a:solidFill>
                <a:latin typeface="Times New Roman" pitchFamily="16" charset="0"/>
              </a:rPr>
              <a:t>tangens </a:t>
            </a:r>
            <a:r>
              <a:rPr lang="cs-CZ" sz="2800" b="1">
                <a:solidFill>
                  <a:srgbClr val="000000"/>
                </a:solidFill>
                <a:latin typeface="Symbol" pitchFamily="16" charset="2"/>
              </a:rPr>
              <a:t></a:t>
            </a:r>
            <a:r>
              <a:rPr lang="cs-CZ" sz="28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517775" y="4498975"/>
            <a:ext cx="541338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>
                <a:solidFill>
                  <a:srgbClr val="000000"/>
                </a:solidFill>
                <a:latin typeface="Symbol" pitchFamily="16" charset="2"/>
              </a:rPr>
              <a:t>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940425" y="4217988"/>
            <a:ext cx="349250" cy="820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779838" y="3082925"/>
            <a:ext cx="358775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300788" y="3443288"/>
            <a:ext cx="379412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959225" y="5040313"/>
            <a:ext cx="379413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 rot="18900000">
            <a:off x="5868988" y="4611688"/>
            <a:ext cx="539750" cy="539750"/>
          </a:xfrm>
          <a:custGeom>
            <a:avLst/>
            <a:gdLst>
              <a:gd name="G0" fmla="+- 9940 0 0"/>
              <a:gd name="G1" fmla="+- -11215232 0 0"/>
              <a:gd name="G2" fmla="+- 0 0 -11215232"/>
              <a:gd name="T0" fmla="*/ 0 256 1"/>
              <a:gd name="T1" fmla="*/ 180 256 1"/>
              <a:gd name="G3" fmla="+- -11215232 T0 T1"/>
              <a:gd name="T2" fmla="*/ 0 256 1"/>
              <a:gd name="T3" fmla="*/ 90 256 1"/>
              <a:gd name="G4" fmla="+- -11215232 T2 T3"/>
              <a:gd name="G5" fmla="*/ G4 2 1"/>
              <a:gd name="T4" fmla="*/ 90 256 1"/>
              <a:gd name="T5" fmla="*/ 0 256 1"/>
              <a:gd name="G6" fmla="+- -11215232 T4 T5"/>
              <a:gd name="G7" fmla="*/ G6 2 1"/>
              <a:gd name="G8" fmla="abs -1121523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940"/>
              <a:gd name="G18" fmla="*/ 9940 1 2"/>
              <a:gd name="G19" fmla="+- G18 5400 0"/>
              <a:gd name="G20" fmla="cos G19 -11215232"/>
              <a:gd name="G21" fmla="sin G19 -11215232"/>
              <a:gd name="G22" fmla="+- G20 10800 0"/>
              <a:gd name="G23" fmla="+- G21 10800 0"/>
              <a:gd name="G24" fmla="+- 10800 0 G20"/>
              <a:gd name="G25" fmla="+- 9940 10800 0"/>
              <a:gd name="G26" fmla="?: G9 G17 G25"/>
              <a:gd name="G27" fmla="?: G9 0 21600"/>
              <a:gd name="G28" fmla="cos 10800 -11215232"/>
              <a:gd name="G29" fmla="sin 10800 -11215232"/>
              <a:gd name="G30" fmla="sin 9940 -11215232"/>
              <a:gd name="G31" fmla="+- G28 10800 0"/>
              <a:gd name="G32" fmla="+- G29 10800 0"/>
              <a:gd name="G33" fmla="+- G30 10800 0"/>
              <a:gd name="G34" fmla="?: G4 0 G31"/>
              <a:gd name="G35" fmla="?: -11215232 G34 0"/>
              <a:gd name="G36" fmla="?: G6 G35 G31"/>
              <a:gd name="G37" fmla="+- 21600 0 G36"/>
              <a:gd name="G38" fmla="?: G4 0 G33"/>
              <a:gd name="G39" fmla="?: -1121523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9201 h 21600"/>
              <a:gd name="T16" fmla="*/ 10800 w 21600"/>
              <a:gd name="T17" fmla="*/ 860 h 21600"/>
              <a:gd name="T18" fmla="*/ 21047 w 21600"/>
              <a:gd name="T19" fmla="*/ 9201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978" y="9267"/>
                </a:moveTo>
                <a:cubicBezTo>
                  <a:pt x="1734" y="4428"/>
                  <a:pt x="5901" y="859"/>
                  <a:pt x="10800" y="860"/>
                </a:cubicBezTo>
                <a:cubicBezTo>
                  <a:pt x="15698" y="860"/>
                  <a:pt x="19865" y="4428"/>
                  <a:pt x="20621" y="9267"/>
                </a:cubicBezTo>
                <a:lnTo>
                  <a:pt x="21470" y="9134"/>
                </a:lnTo>
                <a:cubicBezTo>
                  <a:pt x="20650" y="3876"/>
                  <a:pt x="16121" y="-1"/>
                  <a:pt x="10799" y="0"/>
                </a:cubicBezTo>
                <a:cubicBezTo>
                  <a:pt x="5478" y="0"/>
                  <a:pt x="949" y="3876"/>
                  <a:pt x="129" y="9134"/>
                </a:cubicBez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 rot="4500000">
            <a:off x="2556669" y="4541044"/>
            <a:ext cx="720725" cy="360363"/>
          </a:xfrm>
          <a:custGeom>
            <a:avLst/>
            <a:gdLst>
              <a:gd name="G0" fmla="+- 10443 0 0"/>
              <a:gd name="G1" fmla="+- -11784842 0 0"/>
              <a:gd name="G2" fmla="+- 0 0 -11784842"/>
              <a:gd name="T0" fmla="*/ 0 256 1"/>
              <a:gd name="T1" fmla="*/ 180 256 1"/>
              <a:gd name="G3" fmla="+- -11784842 T0 T1"/>
              <a:gd name="T2" fmla="*/ 0 256 1"/>
              <a:gd name="T3" fmla="*/ 90 256 1"/>
              <a:gd name="G4" fmla="+- -11784842 T2 T3"/>
              <a:gd name="G5" fmla="*/ G4 2 1"/>
              <a:gd name="T4" fmla="*/ 90 256 1"/>
              <a:gd name="T5" fmla="*/ 0 256 1"/>
              <a:gd name="G6" fmla="+- -11784842 T4 T5"/>
              <a:gd name="G7" fmla="*/ G6 2 1"/>
              <a:gd name="G8" fmla="abs -1178484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43"/>
              <a:gd name="G18" fmla="*/ 10443 1 2"/>
              <a:gd name="G19" fmla="+- G18 5400 0"/>
              <a:gd name="G20" fmla="cos G19 -11784842"/>
              <a:gd name="G21" fmla="sin G19 -11784842"/>
              <a:gd name="G22" fmla="+- G20 10800 0"/>
              <a:gd name="G23" fmla="+- G21 10800 0"/>
              <a:gd name="G24" fmla="+- 10800 0 G20"/>
              <a:gd name="G25" fmla="+- 10443 10800 0"/>
              <a:gd name="G26" fmla="?: G9 G17 G25"/>
              <a:gd name="G27" fmla="?: G9 0 21600"/>
              <a:gd name="G28" fmla="cos 10800 -11784842"/>
              <a:gd name="G29" fmla="sin 10800 -11784842"/>
              <a:gd name="G30" fmla="sin 10443 -11784842"/>
              <a:gd name="G31" fmla="+- G28 10800 0"/>
              <a:gd name="G32" fmla="+- G29 10800 0"/>
              <a:gd name="G33" fmla="+- G30 10800 0"/>
              <a:gd name="G34" fmla="?: G4 0 G31"/>
              <a:gd name="G35" fmla="?: -11784842 G34 0"/>
              <a:gd name="G36" fmla="?: G6 G35 G31"/>
              <a:gd name="G37" fmla="+- 21600 0 G36"/>
              <a:gd name="G38" fmla="?: G4 0 G33"/>
              <a:gd name="G39" fmla="?: -1178484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78 w 21600"/>
              <a:gd name="T15" fmla="*/ 10767 h 21600"/>
              <a:gd name="T16" fmla="*/ 10800 w 21600"/>
              <a:gd name="T17" fmla="*/ 357 h 21600"/>
              <a:gd name="T18" fmla="*/ 21422 w 21600"/>
              <a:gd name="T19" fmla="*/ 1076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57" y="10767"/>
                </a:moveTo>
                <a:cubicBezTo>
                  <a:pt x="374" y="5012"/>
                  <a:pt x="5045" y="356"/>
                  <a:pt x="10800" y="357"/>
                </a:cubicBezTo>
                <a:cubicBezTo>
                  <a:pt x="16554" y="357"/>
                  <a:pt x="21225" y="5012"/>
                  <a:pt x="21242" y="10767"/>
                </a:cubicBezTo>
                <a:lnTo>
                  <a:pt x="21599" y="10766"/>
                </a:lnTo>
                <a:cubicBezTo>
                  <a:pt x="21581" y="4814"/>
                  <a:pt x="16751" y="-1"/>
                  <a:pt x="10799" y="0"/>
                </a:cubicBezTo>
                <a:cubicBezTo>
                  <a:pt x="4848" y="0"/>
                  <a:pt x="18" y="4814"/>
                  <a:pt x="0" y="10766"/>
                </a:cubicBez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39750" y="1979613"/>
            <a:ext cx="1619250" cy="900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8000" tIns="64800" rIns="108000" bIns="64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>
                <a:solidFill>
                  <a:srgbClr val="0000FF"/>
                </a:solidFill>
                <a:latin typeface="Times New Roman" pitchFamily="16" charset="0"/>
              </a:rPr>
              <a:t>tg </a:t>
            </a:r>
            <a:r>
              <a:rPr lang="cs-CZ" sz="3600" b="1">
                <a:solidFill>
                  <a:srgbClr val="0000FF"/>
                </a:solidFill>
                <a:latin typeface="Symbol" pitchFamily="16" charset="2"/>
              </a:rPr>
              <a:t></a:t>
            </a:r>
            <a:r>
              <a:rPr lang="cs-CZ" sz="3600" b="1">
                <a:solidFill>
                  <a:srgbClr val="0000FF"/>
                </a:solidFill>
                <a:latin typeface="Times New Roman" pitchFamily="16" charset="0"/>
              </a:rPr>
              <a:t> = 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260475" y="4881563"/>
            <a:ext cx="5397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300788" y="4881563"/>
            <a:ext cx="5397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300788" y="2001838"/>
            <a:ext cx="5397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260475" y="5940425"/>
            <a:ext cx="5940425" cy="539750"/>
          </a:xfrm>
          <a:prstGeom prst="rect">
            <a:avLst/>
          </a:prstGeom>
          <a:solidFill>
            <a:srgbClr val="E6E64C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>
                <a:solidFill>
                  <a:srgbClr val="000000"/>
                </a:solidFill>
                <a:latin typeface="Times New Roman" pitchFamily="16" charset="0"/>
              </a:rPr>
              <a:t>Tangens </a:t>
            </a:r>
            <a:r>
              <a:rPr lang="cs-CZ" sz="2400" b="1">
                <a:solidFill>
                  <a:srgbClr val="000000"/>
                </a:solidFill>
                <a:latin typeface="Symbol" pitchFamily="16" charset="2"/>
              </a:rPr>
              <a:t></a:t>
            </a:r>
            <a:r>
              <a:rPr lang="cs-CZ" sz="2400" b="1">
                <a:solidFill>
                  <a:srgbClr val="000000"/>
                </a:solidFill>
                <a:latin typeface="Times New Roman" pitchFamily="16" charset="0"/>
              </a:rPr>
              <a:t> se rovná protilehlá ku přilehlé!!!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3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3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3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3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3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3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3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3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Freeform 1"/>
          <p:cNvSpPr>
            <a:spLocks noChangeArrowheads="1"/>
          </p:cNvSpPr>
          <p:nvPr/>
        </p:nvSpPr>
        <p:spPr bwMode="auto">
          <a:xfrm rot="18000000">
            <a:off x="822325" y="2093913"/>
            <a:ext cx="2339975" cy="3600450"/>
          </a:xfrm>
          <a:custGeom>
            <a:avLst/>
            <a:gdLst/>
            <a:ahLst/>
            <a:cxnLst>
              <a:cxn ang="0">
                <a:pos x="3900" y="0"/>
              </a:cxn>
              <a:cxn ang="0">
                <a:pos x="0" y="6667"/>
              </a:cxn>
              <a:cxn ang="0">
                <a:pos x="6500" y="10000"/>
              </a:cxn>
              <a:cxn ang="0">
                <a:pos x="3900" y="0"/>
              </a:cxn>
            </a:cxnLst>
            <a:rect l="0" t="0" r="r" b="b"/>
            <a:pathLst>
              <a:path w="6501" h="10001">
                <a:moveTo>
                  <a:pt x="3900" y="0"/>
                </a:moveTo>
                <a:lnTo>
                  <a:pt x="0" y="6667"/>
                </a:lnTo>
                <a:lnTo>
                  <a:pt x="6500" y="10000"/>
                </a:lnTo>
                <a:lnTo>
                  <a:pt x="3900" y="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811338" y="4319588"/>
            <a:ext cx="349250" cy="820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619250" y="5219700"/>
            <a:ext cx="5397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140200" y="3622675"/>
            <a:ext cx="5397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79388" y="2519363"/>
            <a:ext cx="5397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879725" y="4522788"/>
            <a:ext cx="5397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351088" y="2814638"/>
            <a:ext cx="5397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900113" y="3959225"/>
            <a:ext cx="5397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238500" y="3600450"/>
            <a:ext cx="541338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>
                <a:solidFill>
                  <a:srgbClr val="000000"/>
                </a:solidFill>
                <a:latin typeface="Symbol" pitchFamily="16" charset="2"/>
              </a:rPr>
              <a:t>c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900113" y="2879725"/>
            <a:ext cx="541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>
                <a:solidFill>
                  <a:srgbClr val="000000"/>
                </a:solidFill>
                <a:latin typeface="Symbol" pitchFamily="16" charset="2"/>
              </a:rPr>
              <a:t>b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 rot="8100000">
            <a:off x="800100" y="3170238"/>
            <a:ext cx="893763" cy="179387"/>
          </a:xfrm>
          <a:custGeom>
            <a:avLst/>
            <a:gdLst>
              <a:gd name="G0" fmla="+- 8840 0 0"/>
              <a:gd name="G1" fmla="+- -10301398 0 0"/>
              <a:gd name="G2" fmla="+- 0 0 -10301398"/>
              <a:gd name="T0" fmla="*/ 0 256 1"/>
              <a:gd name="T1" fmla="*/ 180 256 1"/>
              <a:gd name="G3" fmla="+- -10301398 T0 T1"/>
              <a:gd name="T2" fmla="*/ 0 256 1"/>
              <a:gd name="T3" fmla="*/ 90 256 1"/>
              <a:gd name="G4" fmla="+- -10301398 T2 T3"/>
              <a:gd name="G5" fmla="*/ G4 2 1"/>
              <a:gd name="T4" fmla="*/ 90 256 1"/>
              <a:gd name="T5" fmla="*/ 0 256 1"/>
              <a:gd name="G6" fmla="+- -10301398 T4 T5"/>
              <a:gd name="G7" fmla="*/ G6 2 1"/>
              <a:gd name="G8" fmla="abs -1030139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8840"/>
              <a:gd name="G18" fmla="*/ 8840 1 2"/>
              <a:gd name="G19" fmla="+- G18 5400 0"/>
              <a:gd name="G20" fmla="cos G19 -10301398"/>
              <a:gd name="G21" fmla="sin G19 -10301398"/>
              <a:gd name="G22" fmla="+- G20 10800 0"/>
              <a:gd name="G23" fmla="+- G21 10800 0"/>
              <a:gd name="G24" fmla="+- 10800 0 G20"/>
              <a:gd name="G25" fmla="+- 8840 10800 0"/>
              <a:gd name="G26" fmla="?: G9 G17 G25"/>
              <a:gd name="G27" fmla="?: G9 0 21600"/>
              <a:gd name="G28" fmla="cos 10800 -10301398"/>
              <a:gd name="G29" fmla="sin 10800 -10301398"/>
              <a:gd name="G30" fmla="sin 8840 -10301398"/>
              <a:gd name="G31" fmla="+- G28 10800 0"/>
              <a:gd name="G32" fmla="+- G29 10800 0"/>
              <a:gd name="G33" fmla="+- G30 10800 0"/>
              <a:gd name="G34" fmla="?: G4 0 G31"/>
              <a:gd name="G35" fmla="?: -10301398 G34 0"/>
              <a:gd name="G36" fmla="?: G6 G35 G31"/>
              <a:gd name="G37" fmla="+- 21600 0 G36"/>
              <a:gd name="G38" fmla="?: G4 0 G33"/>
              <a:gd name="G39" fmla="?: -1030139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748 w 21600"/>
              <a:gd name="T15" fmla="*/ 6992 h 21600"/>
              <a:gd name="T16" fmla="*/ 10800 w 21600"/>
              <a:gd name="T17" fmla="*/ 1960 h 21600"/>
              <a:gd name="T18" fmla="*/ 19852 w 21600"/>
              <a:gd name="T19" fmla="*/ 699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651" y="7372"/>
                </a:moveTo>
                <a:cubicBezTo>
                  <a:pt x="4030" y="4092"/>
                  <a:pt x="7242" y="1959"/>
                  <a:pt x="10800" y="1960"/>
                </a:cubicBezTo>
                <a:cubicBezTo>
                  <a:pt x="14357" y="1960"/>
                  <a:pt x="17569" y="4092"/>
                  <a:pt x="18948" y="7372"/>
                </a:cubicBezTo>
                <a:lnTo>
                  <a:pt x="20755" y="6612"/>
                </a:lnTo>
                <a:cubicBezTo>
                  <a:pt x="19069" y="2605"/>
                  <a:pt x="15146" y="-1"/>
                  <a:pt x="10799" y="0"/>
                </a:cubicBezTo>
                <a:cubicBezTo>
                  <a:pt x="6453" y="0"/>
                  <a:pt x="2530" y="2605"/>
                  <a:pt x="844" y="6612"/>
                </a:cubicBez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 rot="600000">
            <a:off x="1755775" y="4806950"/>
            <a:ext cx="557213" cy="363538"/>
          </a:xfrm>
          <a:custGeom>
            <a:avLst/>
            <a:gdLst>
              <a:gd name="G0" fmla="+- 9940 0 0"/>
              <a:gd name="G1" fmla="+- -11215232 0 0"/>
              <a:gd name="G2" fmla="+- 0 0 -11215232"/>
              <a:gd name="T0" fmla="*/ 0 256 1"/>
              <a:gd name="T1" fmla="*/ 180 256 1"/>
              <a:gd name="G3" fmla="+- -11215232 T0 T1"/>
              <a:gd name="T2" fmla="*/ 0 256 1"/>
              <a:gd name="T3" fmla="*/ 90 256 1"/>
              <a:gd name="G4" fmla="+- -11215232 T2 T3"/>
              <a:gd name="G5" fmla="*/ G4 2 1"/>
              <a:gd name="T4" fmla="*/ 90 256 1"/>
              <a:gd name="T5" fmla="*/ 0 256 1"/>
              <a:gd name="G6" fmla="+- -11215232 T4 T5"/>
              <a:gd name="G7" fmla="*/ G6 2 1"/>
              <a:gd name="G8" fmla="abs -1121523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940"/>
              <a:gd name="G18" fmla="*/ 9940 1 2"/>
              <a:gd name="G19" fmla="+- G18 5400 0"/>
              <a:gd name="G20" fmla="cos G19 -11215232"/>
              <a:gd name="G21" fmla="sin G19 -11215232"/>
              <a:gd name="G22" fmla="+- G20 10800 0"/>
              <a:gd name="G23" fmla="+- G21 10800 0"/>
              <a:gd name="G24" fmla="+- 10800 0 G20"/>
              <a:gd name="G25" fmla="+- 9940 10800 0"/>
              <a:gd name="G26" fmla="?: G9 G17 G25"/>
              <a:gd name="G27" fmla="?: G9 0 21600"/>
              <a:gd name="G28" fmla="cos 10800 -11215232"/>
              <a:gd name="G29" fmla="sin 10800 -11215232"/>
              <a:gd name="G30" fmla="sin 9940 -11215232"/>
              <a:gd name="G31" fmla="+- G28 10800 0"/>
              <a:gd name="G32" fmla="+- G29 10800 0"/>
              <a:gd name="G33" fmla="+- G30 10800 0"/>
              <a:gd name="G34" fmla="?: G4 0 G31"/>
              <a:gd name="G35" fmla="?: -11215232 G34 0"/>
              <a:gd name="G36" fmla="?: G6 G35 G31"/>
              <a:gd name="G37" fmla="+- 21600 0 G36"/>
              <a:gd name="G38" fmla="?: G4 0 G33"/>
              <a:gd name="G39" fmla="?: -1121523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9201 h 21600"/>
              <a:gd name="T16" fmla="*/ 10800 w 21600"/>
              <a:gd name="T17" fmla="*/ 860 h 21600"/>
              <a:gd name="T18" fmla="*/ 21047 w 21600"/>
              <a:gd name="T19" fmla="*/ 9201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978" y="9267"/>
                </a:moveTo>
                <a:cubicBezTo>
                  <a:pt x="1734" y="4428"/>
                  <a:pt x="5901" y="859"/>
                  <a:pt x="10800" y="860"/>
                </a:cubicBezTo>
                <a:cubicBezTo>
                  <a:pt x="15698" y="860"/>
                  <a:pt x="19865" y="4428"/>
                  <a:pt x="20621" y="9267"/>
                </a:cubicBezTo>
                <a:lnTo>
                  <a:pt x="21470" y="9134"/>
                </a:lnTo>
                <a:cubicBezTo>
                  <a:pt x="20650" y="3876"/>
                  <a:pt x="16121" y="-1"/>
                  <a:pt x="10799" y="0"/>
                </a:cubicBezTo>
                <a:cubicBezTo>
                  <a:pt x="5478" y="0"/>
                  <a:pt x="949" y="3876"/>
                  <a:pt x="129" y="9134"/>
                </a:cubicBez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 rot="15600000">
            <a:off x="2999581" y="3753645"/>
            <a:ext cx="720725" cy="360362"/>
          </a:xfrm>
          <a:custGeom>
            <a:avLst/>
            <a:gdLst>
              <a:gd name="G0" fmla="+- 10443 0 0"/>
              <a:gd name="G1" fmla="+- -11784842 0 0"/>
              <a:gd name="G2" fmla="+- 0 0 -11784842"/>
              <a:gd name="T0" fmla="*/ 0 256 1"/>
              <a:gd name="T1" fmla="*/ 180 256 1"/>
              <a:gd name="G3" fmla="+- -11784842 T0 T1"/>
              <a:gd name="T2" fmla="*/ 0 256 1"/>
              <a:gd name="T3" fmla="*/ 90 256 1"/>
              <a:gd name="G4" fmla="+- -11784842 T2 T3"/>
              <a:gd name="G5" fmla="*/ G4 2 1"/>
              <a:gd name="T4" fmla="*/ 90 256 1"/>
              <a:gd name="T5" fmla="*/ 0 256 1"/>
              <a:gd name="G6" fmla="+- -11784842 T4 T5"/>
              <a:gd name="G7" fmla="*/ G6 2 1"/>
              <a:gd name="G8" fmla="abs -1178484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43"/>
              <a:gd name="G18" fmla="*/ 10443 1 2"/>
              <a:gd name="G19" fmla="+- G18 5400 0"/>
              <a:gd name="G20" fmla="cos G19 -11784842"/>
              <a:gd name="G21" fmla="sin G19 -11784842"/>
              <a:gd name="G22" fmla="+- G20 10800 0"/>
              <a:gd name="G23" fmla="+- G21 10800 0"/>
              <a:gd name="G24" fmla="+- 10800 0 G20"/>
              <a:gd name="G25" fmla="+- 10443 10800 0"/>
              <a:gd name="G26" fmla="?: G9 G17 G25"/>
              <a:gd name="G27" fmla="?: G9 0 21600"/>
              <a:gd name="G28" fmla="cos 10800 -11784842"/>
              <a:gd name="G29" fmla="sin 10800 -11784842"/>
              <a:gd name="G30" fmla="sin 10443 -11784842"/>
              <a:gd name="G31" fmla="+- G28 10800 0"/>
              <a:gd name="G32" fmla="+- G29 10800 0"/>
              <a:gd name="G33" fmla="+- G30 10800 0"/>
              <a:gd name="G34" fmla="?: G4 0 G31"/>
              <a:gd name="G35" fmla="?: -11784842 G34 0"/>
              <a:gd name="G36" fmla="?: G6 G35 G31"/>
              <a:gd name="G37" fmla="+- 21600 0 G36"/>
              <a:gd name="G38" fmla="?: G4 0 G33"/>
              <a:gd name="G39" fmla="?: -1178484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78 w 21600"/>
              <a:gd name="T15" fmla="*/ 10767 h 21600"/>
              <a:gd name="T16" fmla="*/ 10800 w 21600"/>
              <a:gd name="T17" fmla="*/ 357 h 21600"/>
              <a:gd name="T18" fmla="*/ 21422 w 21600"/>
              <a:gd name="T19" fmla="*/ 1076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57" y="10767"/>
                </a:moveTo>
                <a:cubicBezTo>
                  <a:pt x="374" y="5012"/>
                  <a:pt x="5045" y="356"/>
                  <a:pt x="10800" y="357"/>
                </a:cubicBezTo>
                <a:cubicBezTo>
                  <a:pt x="16554" y="357"/>
                  <a:pt x="21225" y="5012"/>
                  <a:pt x="21242" y="10767"/>
                </a:cubicBezTo>
                <a:lnTo>
                  <a:pt x="21599" y="10766"/>
                </a:lnTo>
                <a:cubicBezTo>
                  <a:pt x="21581" y="4814"/>
                  <a:pt x="16751" y="-1"/>
                  <a:pt x="10799" y="0"/>
                </a:cubicBezTo>
                <a:cubicBezTo>
                  <a:pt x="4848" y="0"/>
                  <a:pt x="18" y="4814"/>
                  <a:pt x="0" y="10766"/>
                </a:cubicBez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79388" y="179388"/>
            <a:ext cx="8820150" cy="1079500"/>
          </a:xfrm>
          <a:prstGeom prst="rect">
            <a:avLst/>
          </a:prstGeom>
          <a:solidFill>
            <a:srgbClr val="CCCCCC"/>
          </a:solidFill>
          <a:ln w="36000">
            <a:solidFill>
              <a:srgbClr val="000080"/>
            </a:solidFill>
            <a:round/>
            <a:headEnd/>
            <a:tailEnd/>
          </a:ln>
          <a:effectLst/>
        </p:spPr>
        <p:txBody>
          <a:bodyPr lIns="108000" tIns="64800" rIns="108000" bIns="64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000000"/>
                </a:solidFill>
                <a:latin typeface="Times New Roman" pitchFamily="16" charset="0"/>
              </a:rPr>
              <a:t>Čemu se rovná tg</a:t>
            </a:r>
            <a:r>
              <a:rPr lang="cs-CZ" sz="3200" b="1">
                <a:solidFill>
                  <a:srgbClr val="000000"/>
                </a:solidFill>
                <a:latin typeface="Symbol" pitchFamily="16" charset="2"/>
              </a:rPr>
              <a:t>b</a:t>
            </a:r>
            <a:r>
              <a:rPr lang="cs-CZ" sz="3200">
                <a:solidFill>
                  <a:srgbClr val="000000"/>
                </a:solidFill>
                <a:latin typeface="Times New Roman" pitchFamily="16" charset="0"/>
              </a:rPr>
              <a:t> a tg</a:t>
            </a:r>
            <a:r>
              <a:rPr lang="cs-CZ" sz="3200" b="1">
                <a:solidFill>
                  <a:srgbClr val="000000"/>
                </a:solidFill>
                <a:latin typeface="Symbol" pitchFamily="16" charset="2"/>
              </a:rPr>
              <a:t>c</a:t>
            </a:r>
            <a:r>
              <a:rPr lang="cs-CZ" sz="3200">
                <a:solidFill>
                  <a:srgbClr val="000000"/>
                </a:solidFill>
                <a:latin typeface="Times New Roman" pitchFamily="16" charset="0"/>
              </a:rPr>
              <a:t> v pravoúhlém trojúhelníku PRS?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859338" y="2519363"/>
            <a:ext cx="1619250" cy="900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8000" tIns="64800" rIns="108000" bIns="64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>
                <a:solidFill>
                  <a:srgbClr val="FF3333"/>
                </a:solidFill>
                <a:latin typeface="Times New Roman" pitchFamily="16" charset="0"/>
              </a:rPr>
              <a:t>tg </a:t>
            </a:r>
            <a:r>
              <a:rPr lang="cs-CZ" sz="3600" b="1">
                <a:solidFill>
                  <a:srgbClr val="FF3333"/>
                </a:solidFill>
                <a:latin typeface="Symbol" pitchFamily="16" charset="2"/>
              </a:rPr>
              <a:t>b</a:t>
            </a:r>
            <a:r>
              <a:rPr lang="cs-CZ" sz="3600" b="1">
                <a:solidFill>
                  <a:srgbClr val="FF3333"/>
                </a:solidFill>
                <a:latin typeface="Times New Roman" pitchFamily="16" charset="0"/>
              </a:rPr>
              <a:t> = 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859338" y="3779838"/>
            <a:ext cx="1619250" cy="900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8000" tIns="64800" rIns="108000" bIns="64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>
                <a:solidFill>
                  <a:srgbClr val="FF3333"/>
                </a:solidFill>
                <a:latin typeface="Times New Roman" pitchFamily="16" charset="0"/>
              </a:rPr>
              <a:t>cos </a:t>
            </a:r>
            <a:r>
              <a:rPr lang="cs-CZ" sz="3600" b="1">
                <a:solidFill>
                  <a:srgbClr val="FF3333"/>
                </a:solidFill>
                <a:latin typeface="Symbol" pitchFamily="16" charset="2"/>
              </a:rPr>
              <a:t>c</a:t>
            </a:r>
            <a:r>
              <a:rPr lang="cs-CZ" sz="3600" b="1">
                <a:solidFill>
                  <a:srgbClr val="FF3333"/>
                </a:solidFill>
                <a:latin typeface="Times New Roman" pitchFamily="16" charset="0"/>
              </a:rPr>
              <a:t> = 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119813" y="2519363"/>
            <a:ext cx="107950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 u="sng">
                <a:solidFill>
                  <a:srgbClr val="FF3333"/>
                </a:solidFill>
                <a:latin typeface="Times New Roman" pitchFamily="16" charset="0"/>
              </a:rPr>
              <a:t>p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>
                <a:solidFill>
                  <a:srgbClr val="FF3333"/>
                </a:solidFill>
                <a:latin typeface="Times New Roman" pitchFamily="16" charset="0"/>
              </a:rPr>
              <a:t>s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119813" y="3779838"/>
            <a:ext cx="107950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 u="sng">
                <a:solidFill>
                  <a:srgbClr val="FF3333"/>
                </a:solidFill>
                <a:latin typeface="Times New Roman" pitchFamily="16" charset="0"/>
              </a:rPr>
              <a:t>s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>
                <a:solidFill>
                  <a:srgbClr val="FF3333"/>
                </a:solidFill>
                <a:latin typeface="Times New Roman" pitchFamily="16" charset="0"/>
              </a:rPr>
              <a:t>p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7740650" y="6119813"/>
            <a:ext cx="1260475" cy="539750"/>
          </a:xfrm>
          <a:prstGeom prst="rect">
            <a:avLst/>
          </a:prstGeom>
          <a:solidFill>
            <a:srgbClr val="E6E64C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>
                <a:solidFill>
                  <a:srgbClr val="000000"/>
                </a:solidFill>
                <a:latin typeface="Times New Roman" pitchFamily="16" charset="0"/>
              </a:rPr>
              <a:t>cvičení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399088" y="1800225"/>
            <a:ext cx="1260475" cy="539750"/>
          </a:xfrm>
          <a:prstGeom prst="rect">
            <a:avLst/>
          </a:prstGeom>
          <a:solidFill>
            <a:srgbClr val="E6E64C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>
                <a:solidFill>
                  <a:srgbClr val="000000"/>
                </a:solidFill>
                <a:latin typeface="Times New Roman" pitchFamily="16" charset="0"/>
              </a:rPr>
              <a:t>řešení: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"/>
                                  </p:iterate>
                                  <p:childTnLst>
                                    <p:set>
                                      <p:cBhvr additive="repl">
                                        <p:cTn id="6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additive="repl">
                                        <p:cTn id="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 additive="repl">
                                        <p:cTn id="8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 additive="repl">
                                        <p:cTn id="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 additive="repl">
                                        <p:cTn id="1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3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3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-1"/>
                                          </p:val>
                                        </p:tav>
                                        <p:tav tm="100000">
                                          <p:val>
                                            <p:strVal val="0.94999998807907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3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8" dur="3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3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3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-1"/>
                                          </p:val>
                                        </p:tav>
                                        <p:tav tm="100000">
                                          <p:val>
                                            <p:strVal val="0.94999998807907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3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6" dur="3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3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3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-1"/>
                                          </p:val>
                                        </p:tav>
                                        <p:tav tm="100000">
                                          <p:val>
                                            <p:strVal val="0.94999998807907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3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4" dur="3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3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3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-1"/>
                                          </p:val>
                                        </p:tav>
                                        <p:tav tm="100000">
                                          <p:val>
                                            <p:strVal val="0.94999998807907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3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2" dur="3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Freeform 1"/>
          <p:cNvSpPr>
            <a:spLocks noChangeArrowheads="1"/>
          </p:cNvSpPr>
          <p:nvPr/>
        </p:nvSpPr>
        <p:spPr bwMode="auto">
          <a:xfrm rot="17100000">
            <a:off x="4446588" y="2500312"/>
            <a:ext cx="3779838" cy="4500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00" y="8500"/>
              </a:cxn>
              <a:cxn ang="0">
                <a:pos x="7000" y="12500"/>
              </a:cxn>
              <a:cxn ang="0">
                <a:pos x="0" y="0"/>
              </a:cxn>
            </a:cxnLst>
            <a:rect l="0" t="0" r="r" b="b"/>
            <a:pathLst>
              <a:path w="10501" h="12501">
                <a:moveTo>
                  <a:pt x="0" y="0"/>
                </a:moveTo>
                <a:lnTo>
                  <a:pt x="10500" y="8500"/>
                </a:lnTo>
                <a:lnTo>
                  <a:pt x="7000" y="12500"/>
                </a:lnTo>
                <a:lnTo>
                  <a:pt x="0" y="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80975" y="179388"/>
            <a:ext cx="8820150" cy="1260475"/>
          </a:xfrm>
          <a:prstGeom prst="rect">
            <a:avLst/>
          </a:prstGeom>
          <a:solidFill>
            <a:srgbClr val="B3B3B3"/>
          </a:solidFill>
          <a:ln w="36000">
            <a:solidFill>
              <a:srgbClr val="000080"/>
            </a:solidFill>
            <a:round/>
            <a:headEnd/>
            <a:tailEnd/>
          </a:ln>
          <a:effectLst/>
        </p:spPr>
        <p:txBody>
          <a:bodyPr lIns="108000" tIns="64800" rIns="108000" bIns="64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  <a:latin typeface="Times New Roman" pitchFamily="16" charset="0"/>
              </a:rPr>
              <a:t>Na obrázku je pravoúhlý trojúhelník. Zapiš podle údajů z obrázku </a:t>
            </a:r>
            <a:r>
              <a:rPr lang="cs-CZ" sz="2800" b="1">
                <a:solidFill>
                  <a:srgbClr val="000000"/>
                </a:solidFill>
                <a:latin typeface="Times New Roman" pitchFamily="16" charset="0"/>
              </a:rPr>
              <a:t>tg</a:t>
            </a:r>
            <a:r>
              <a:rPr lang="cs-CZ" sz="2800" b="1">
                <a:solidFill>
                  <a:srgbClr val="000000"/>
                </a:solidFill>
                <a:latin typeface="Symbol" pitchFamily="16" charset="2"/>
              </a:rPr>
              <a:t></a:t>
            </a:r>
            <a:r>
              <a:rPr lang="cs-CZ" sz="2800">
                <a:solidFill>
                  <a:srgbClr val="000000"/>
                </a:solidFill>
                <a:latin typeface="Times New Roman" pitchFamily="16" charset="0"/>
              </a:rPr>
              <a:t> a </a:t>
            </a:r>
            <a:r>
              <a:rPr lang="cs-CZ" sz="2800" b="1">
                <a:solidFill>
                  <a:srgbClr val="000000"/>
                </a:solidFill>
                <a:latin typeface="Times New Roman" pitchFamily="16" charset="0"/>
              </a:rPr>
              <a:t>tg</a:t>
            </a:r>
            <a:r>
              <a:rPr lang="cs-CZ" sz="2800" b="1">
                <a:solidFill>
                  <a:srgbClr val="000000"/>
                </a:solidFill>
                <a:latin typeface="Symbol" pitchFamily="16" charset="2"/>
              </a:rPr>
              <a:t>b</a:t>
            </a:r>
            <a:r>
              <a:rPr lang="cs-CZ" sz="2800">
                <a:solidFill>
                  <a:srgbClr val="000000"/>
                </a:solidFill>
                <a:latin typeface="Times New Roman" pitchFamily="16" charset="0"/>
              </a:rPr>
              <a:t> a vyjádři pomocí desetinného čísla.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391400" y="2779713"/>
            <a:ext cx="349250" cy="820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679950" y="5040313"/>
            <a:ext cx="541338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>
                <a:solidFill>
                  <a:srgbClr val="000000"/>
                </a:solidFill>
                <a:latin typeface="Symbol" pitchFamily="16" charset="2"/>
              </a:rPr>
              <a:t>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097838" y="4319588"/>
            <a:ext cx="541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>
                <a:solidFill>
                  <a:srgbClr val="000000"/>
                </a:solidFill>
                <a:latin typeface="Symbol" pitchFamily="16" charset="2"/>
              </a:rPr>
              <a:t>b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399088" y="3441700"/>
            <a:ext cx="1260475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24dm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8099425" y="3419475"/>
            <a:ext cx="900113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7dm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121400" y="5422900"/>
            <a:ext cx="10795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25dm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740650" y="6119813"/>
            <a:ext cx="1260475" cy="539750"/>
          </a:xfrm>
          <a:prstGeom prst="rect">
            <a:avLst/>
          </a:prstGeom>
          <a:solidFill>
            <a:srgbClr val="E6E64C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>
                <a:solidFill>
                  <a:srgbClr val="000000"/>
                </a:solidFill>
                <a:latin typeface="Times New Roman" pitchFamily="16" charset="0"/>
              </a:rPr>
              <a:t>cvičení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 rot="11400000">
            <a:off x="7339013" y="3103563"/>
            <a:ext cx="539750" cy="539750"/>
          </a:xfrm>
          <a:custGeom>
            <a:avLst/>
            <a:gdLst>
              <a:gd name="G0" fmla="+- 9940 0 0"/>
              <a:gd name="G1" fmla="+- -11215232 0 0"/>
              <a:gd name="G2" fmla="+- 0 0 -11215232"/>
              <a:gd name="T0" fmla="*/ 0 256 1"/>
              <a:gd name="T1" fmla="*/ 180 256 1"/>
              <a:gd name="G3" fmla="+- -11215232 T0 T1"/>
              <a:gd name="T2" fmla="*/ 0 256 1"/>
              <a:gd name="T3" fmla="*/ 90 256 1"/>
              <a:gd name="G4" fmla="+- -11215232 T2 T3"/>
              <a:gd name="G5" fmla="*/ G4 2 1"/>
              <a:gd name="T4" fmla="*/ 90 256 1"/>
              <a:gd name="T5" fmla="*/ 0 256 1"/>
              <a:gd name="G6" fmla="+- -11215232 T4 T5"/>
              <a:gd name="G7" fmla="*/ G6 2 1"/>
              <a:gd name="G8" fmla="abs -1121523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940"/>
              <a:gd name="G18" fmla="*/ 9940 1 2"/>
              <a:gd name="G19" fmla="+- G18 5400 0"/>
              <a:gd name="G20" fmla="cos G19 -11215232"/>
              <a:gd name="G21" fmla="sin G19 -11215232"/>
              <a:gd name="G22" fmla="+- G20 10800 0"/>
              <a:gd name="G23" fmla="+- G21 10800 0"/>
              <a:gd name="G24" fmla="+- 10800 0 G20"/>
              <a:gd name="G25" fmla="+- 9940 10800 0"/>
              <a:gd name="G26" fmla="?: G9 G17 G25"/>
              <a:gd name="G27" fmla="?: G9 0 21600"/>
              <a:gd name="G28" fmla="cos 10800 -11215232"/>
              <a:gd name="G29" fmla="sin 10800 -11215232"/>
              <a:gd name="G30" fmla="sin 9940 -11215232"/>
              <a:gd name="G31" fmla="+- G28 10800 0"/>
              <a:gd name="G32" fmla="+- G29 10800 0"/>
              <a:gd name="G33" fmla="+- G30 10800 0"/>
              <a:gd name="G34" fmla="?: G4 0 G31"/>
              <a:gd name="G35" fmla="?: -11215232 G34 0"/>
              <a:gd name="G36" fmla="?: G6 G35 G31"/>
              <a:gd name="G37" fmla="+- 21600 0 G36"/>
              <a:gd name="G38" fmla="?: G4 0 G33"/>
              <a:gd name="G39" fmla="?: -1121523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9201 h 21600"/>
              <a:gd name="T16" fmla="*/ 10800 w 21600"/>
              <a:gd name="T17" fmla="*/ 860 h 21600"/>
              <a:gd name="T18" fmla="*/ 21047 w 21600"/>
              <a:gd name="T19" fmla="*/ 9201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978" y="9267"/>
                </a:moveTo>
                <a:cubicBezTo>
                  <a:pt x="1734" y="4428"/>
                  <a:pt x="5901" y="859"/>
                  <a:pt x="10800" y="860"/>
                </a:cubicBezTo>
                <a:cubicBezTo>
                  <a:pt x="15698" y="860"/>
                  <a:pt x="19865" y="4428"/>
                  <a:pt x="20621" y="9267"/>
                </a:cubicBezTo>
                <a:lnTo>
                  <a:pt x="21470" y="9134"/>
                </a:lnTo>
                <a:cubicBezTo>
                  <a:pt x="20650" y="3876"/>
                  <a:pt x="16121" y="-1"/>
                  <a:pt x="10799" y="0"/>
                </a:cubicBezTo>
                <a:cubicBezTo>
                  <a:pt x="5478" y="0"/>
                  <a:pt x="949" y="3876"/>
                  <a:pt x="129" y="9134"/>
                </a:cubicBez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7700000">
            <a:off x="7939088" y="4268788"/>
            <a:ext cx="630237" cy="554037"/>
          </a:xfrm>
          <a:custGeom>
            <a:avLst/>
            <a:gdLst>
              <a:gd name="G0" fmla="+- 10443 0 0"/>
              <a:gd name="G1" fmla="+- -11784842 0 0"/>
              <a:gd name="G2" fmla="+- 0 0 -11784842"/>
              <a:gd name="T0" fmla="*/ 0 256 1"/>
              <a:gd name="T1" fmla="*/ 180 256 1"/>
              <a:gd name="G3" fmla="+- -11784842 T0 T1"/>
              <a:gd name="T2" fmla="*/ 0 256 1"/>
              <a:gd name="T3" fmla="*/ 90 256 1"/>
              <a:gd name="G4" fmla="+- -11784842 T2 T3"/>
              <a:gd name="G5" fmla="*/ G4 2 1"/>
              <a:gd name="T4" fmla="*/ 90 256 1"/>
              <a:gd name="T5" fmla="*/ 0 256 1"/>
              <a:gd name="G6" fmla="+- -11784842 T4 T5"/>
              <a:gd name="G7" fmla="*/ G6 2 1"/>
              <a:gd name="G8" fmla="abs -1178484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43"/>
              <a:gd name="G18" fmla="*/ 10443 1 2"/>
              <a:gd name="G19" fmla="+- G18 5400 0"/>
              <a:gd name="G20" fmla="cos G19 -11784842"/>
              <a:gd name="G21" fmla="sin G19 -11784842"/>
              <a:gd name="G22" fmla="+- G20 10800 0"/>
              <a:gd name="G23" fmla="+- G21 10800 0"/>
              <a:gd name="G24" fmla="+- 10800 0 G20"/>
              <a:gd name="G25" fmla="+- 10443 10800 0"/>
              <a:gd name="G26" fmla="?: G9 G17 G25"/>
              <a:gd name="G27" fmla="?: G9 0 21600"/>
              <a:gd name="G28" fmla="cos 10800 -11784842"/>
              <a:gd name="G29" fmla="sin 10800 -11784842"/>
              <a:gd name="G30" fmla="sin 10443 -11784842"/>
              <a:gd name="G31" fmla="+- G28 10800 0"/>
              <a:gd name="G32" fmla="+- G29 10800 0"/>
              <a:gd name="G33" fmla="+- G30 10800 0"/>
              <a:gd name="G34" fmla="?: G4 0 G31"/>
              <a:gd name="G35" fmla="?: -11784842 G34 0"/>
              <a:gd name="G36" fmla="?: G6 G35 G31"/>
              <a:gd name="G37" fmla="+- 21600 0 G36"/>
              <a:gd name="G38" fmla="?: G4 0 G33"/>
              <a:gd name="G39" fmla="?: -1178484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78 w 21600"/>
              <a:gd name="T15" fmla="*/ 10767 h 21600"/>
              <a:gd name="T16" fmla="*/ 10800 w 21600"/>
              <a:gd name="T17" fmla="*/ 357 h 21600"/>
              <a:gd name="T18" fmla="*/ 21422 w 21600"/>
              <a:gd name="T19" fmla="*/ 1076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57" y="10767"/>
                </a:moveTo>
                <a:cubicBezTo>
                  <a:pt x="374" y="5012"/>
                  <a:pt x="5045" y="356"/>
                  <a:pt x="10800" y="357"/>
                </a:cubicBezTo>
                <a:cubicBezTo>
                  <a:pt x="16554" y="357"/>
                  <a:pt x="21225" y="5012"/>
                  <a:pt x="21242" y="10767"/>
                </a:cubicBezTo>
                <a:lnTo>
                  <a:pt x="21599" y="10766"/>
                </a:lnTo>
                <a:cubicBezTo>
                  <a:pt x="21581" y="4814"/>
                  <a:pt x="16751" y="-1"/>
                  <a:pt x="10799" y="0"/>
                </a:cubicBezTo>
                <a:cubicBezTo>
                  <a:pt x="4848" y="0"/>
                  <a:pt x="18" y="4814"/>
                  <a:pt x="0" y="10766"/>
                </a:cubicBez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 rot="3600000">
            <a:off x="4842669" y="5156994"/>
            <a:ext cx="752475" cy="179387"/>
          </a:xfrm>
          <a:custGeom>
            <a:avLst/>
            <a:gdLst>
              <a:gd name="G0" fmla="+- 8840 0 0"/>
              <a:gd name="G1" fmla="+- -10301398 0 0"/>
              <a:gd name="G2" fmla="+- 0 0 -10301398"/>
              <a:gd name="T0" fmla="*/ 0 256 1"/>
              <a:gd name="T1" fmla="*/ 180 256 1"/>
              <a:gd name="G3" fmla="+- -10301398 T0 T1"/>
              <a:gd name="T2" fmla="*/ 0 256 1"/>
              <a:gd name="T3" fmla="*/ 90 256 1"/>
              <a:gd name="G4" fmla="+- -10301398 T2 T3"/>
              <a:gd name="G5" fmla="*/ G4 2 1"/>
              <a:gd name="T4" fmla="*/ 90 256 1"/>
              <a:gd name="T5" fmla="*/ 0 256 1"/>
              <a:gd name="G6" fmla="+- -10301398 T4 T5"/>
              <a:gd name="G7" fmla="*/ G6 2 1"/>
              <a:gd name="G8" fmla="abs -1030139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8840"/>
              <a:gd name="G18" fmla="*/ 8840 1 2"/>
              <a:gd name="G19" fmla="+- G18 5400 0"/>
              <a:gd name="G20" fmla="cos G19 -10301398"/>
              <a:gd name="G21" fmla="sin G19 -10301398"/>
              <a:gd name="G22" fmla="+- G20 10800 0"/>
              <a:gd name="G23" fmla="+- G21 10800 0"/>
              <a:gd name="G24" fmla="+- 10800 0 G20"/>
              <a:gd name="G25" fmla="+- 8840 10800 0"/>
              <a:gd name="G26" fmla="?: G9 G17 G25"/>
              <a:gd name="G27" fmla="?: G9 0 21600"/>
              <a:gd name="G28" fmla="cos 10800 -10301398"/>
              <a:gd name="G29" fmla="sin 10800 -10301398"/>
              <a:gd name="G30" fmla="sin 8840 -10301398"/>
              <a:gd name="G31" fmla="+- G28 10800 0"/>
              <a:gd name="G32" fmla="+- G29 10800 0"/>
              <a:gd name="G33" fmla="+- G30 10800 0"/>
              <a:gd name="G34" fmla="?: G4 0 G31"/>
              <a:gd name="G35" fmla="?: -10301398 G34 0"/>
              <a:gd name="G36" fmla="?: G6 G35 G31"/>
              <a:gd name="G37" fmla="+- 21600 0 G36"/>
              <a:gd name="G38" fmla="?: G4 0 G33"/>
              <a:gd name="G39" fmla="?: -1030139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748 w 21600"/>
              <a:gd name="T15" fmla="*/ 6992 h 21600"/>
              <a:gd name="T16" fmla="*/ 10800 w 21600"/>
              <a:gd name="T17" fmla="*/ 1960 h 21600"/>
              <a:gd name="T18" fmla="*/ 19852 w 21600"/>
              <a:gd name="T19" fmla="*/ 699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651" y="7372"/>
                </a:moveTo>
                <a:cubicBezTo>
                  <a:pt x="4030" y="4092"/>
                  <a:pt x="7242" y="1959"/>
                  <a:pt x="10800" y="1960"/>
                </a:cubicBezTo>
                <a:cubicBezTo>
                  <a:pt x="14357" y="1960"/>
                  <a:pt x="17569" y="4092"/>
                  <a:pt x="18948" y="7372"/>
                </a:cubicBezTo>
                <a:lnTo>
                  <a:pt x="20755" y="6612"/>
                </a:lnTo>
                <a:cubicBezTo>
                  <a:pt x="19069" y="2605"/>
                  <a:pt x="15146" y="-1"/>
                  <a:pt x="10799" y="0"/>
                </a:cubicBezTo>
                <a:cubicBezTo>
                  <a:pt x="6453" y="0"/>
                  <a:pt x="2530" y="2605"/>
                  <a:pt x="844" y="6612"/>
                </a:cubicBez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720725" y="2519363"/>
            <a:ext cx="1619250" cy="900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8000" tIns="64800" rIns="108000" bIns="64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>
                <a:solidFill>
                  <a:srgbClr val="FF3333"/>
                </a:solidFill>
                <a:latin typeface="Times New Roman" pitchFamily="16" charset="0"/>
              </a:rPr>
              <a:t>tg </a:t>
            </a:r>
            <a:r>
              <a:rPr lang="cs-CZ" sz="3600" b="1">
                <a:solidFill>
                  <a:srgbClr val="FF3333"/>
                </a:solidFill>
                <a:latin typeface="Symbol" pitchFamily="16" charset="2"/>
              </a:rPr>
              <a:t></a:t>
            </a:r>
            <a:r>
              <a:rPr lang="cs-CZ" sz="3600" b="1">
                <a:solidFill>
                  <a:srgbClr val="FF3333"/>
                </a:solidFill>
                <a:latin typeface="Times New Roman" pitchFamily="16" charset="0"/>
              </a:rPr>
              <a:t> = 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20725" y="3959225"/>
            <a:ext cx="1619250" cy="900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8000" tIns="64800" rIns="108000" bIns="64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>
                <a:solidFill>
                  <a:srgbClr val="FF3333"/>
                </a:solidFill>
                <a:latin typeface="Times New Roman" pitchFamily="16" charset="0"/>
              </a:rPr>
              <a:t>tg </a:t>
            </a:r>
            <a:r>
              <a:rPr lang="cs-CZ" sz="3600" b="1">
                <a:solidFill>
                  <a:srgbClr val="FF3333"/>
                </a:solidFill>
                <a:latin typeface="Symbol" pitchFamily="16" charset="2"/>
              </a:rPr>
              <a:t>b</a:t>
            </a:r>
            <a:r>
              <a:rPr lang="cs-CZ" sz="3600" b="1">
                <a:solidFill>
                  <a:srgbClr val="FF3333"/>
                </a:solidFill>
                <a:latin typeface="Times New Roman" pitchFamily="16" charset="0"/>
              </a:rPr>
              <a:t> =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979613" y="2519363"/>
            <a:ext cx="107950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 u="sng">
                <a:solidFill>
                  <a:srgbClr val="FF3333"/>
                </a:solidFill>
                <a:latin typeface="Times New Roman" pitchFamily="16" charset="0"/>
              </a:rPr>
              <a:t>7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>
                <a:solidFill>
                  <a:srgbClr val="FF3333"/>
                </a:solidFill>
                <a:latin typeface="Times New Roman" pitchFamily="16" charset="0"/>
              </a:rPr>
              <a:t>24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700338" y="2700338"/>
            <a:ext cx="720725" cy="53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cs-CZ" sz="3600" b="1">
                <a:solidFill>
                  <a:srgbClr val="FF3333"/>
                </a:solidFill>
                <a:latin typeface="Times New Roman" pitchFamily="16" charset="0"/>
              </a:rPr>
              <a:t>=</a:t>
            </a: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 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060700" y="2519363"/>
            <a:ext cx="1619250" cy="900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8000" tIns="64800" rIns="108000" bIns="64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>
                <a:solidFill>
                  <a:srgbClr val="FF3333"/>
                </a:solidFill>
                <a:latin typeface="Times New Roman" pitchFamily="16" charset="0"/>
              </a:rPr>
              <a:t>0,3 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979613" y="3959225"/>
            <a:ext cx="107950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 u="sng">
                <a:solidFill>
                  <a:srgbClr val="FF3333"/>
                </a:solidFill>
                <a:latin typeface="Times New Roman" pitchFamily="16" charset="0"/>
              </a:rPr>
              <a:t>24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>
                <a:solidFill>
                  <a:srgbClr val="FF3333"/>
                </a:solidFill>
                <a:latin typeface="Times New Roman" pitchFamily="16" charset="0"/>
              </a:rPr>
              <a:t>7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2700338" y="4140200"/>
            <a:ext cx="720725" cy="53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cs-CZ" sz="3600" b="1">
                <a:solidFill>
                  <a:srgbClr val="FF3333"/>
                </a:solidFill>
                <a:latin typeface="Times New Roman" pitchFamily="16" charset="0"/>
              </a:rPr>
              <a:t>=</a:t>
            </a: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 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060700" y="3959225"/>
            <a:ext cx="1619250" cy="900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8000" tIns="64800" rIns="108000" bIns="64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>
                <a:solidFill>
                  <a:srgbClr val="FF3333"/>
                </a:solidFill>
                <a:latin typeface="Times New Roman" pitchFamily="16" charset="0"/>
              </a:rPr>
              <a:t>3,4 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800225" y="1979613"/>
            <a:ext cx="1260475" cy="539750"/>
          </a:xfrm>
          <a:prstGeom prst="rect">
            <a:avLst/>
          </a:prstGeom>
          <a:solidFill>
            <a:srgbClr val="E6E64C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>
                <a:solidFill>
                  <a:srgbClr val="000000"/>
                </a:solidFill>
                <a:latin typeface="Times New Roman" pitchFamily="16" charset="0"/>
              </a:rPr>
              <a:t>řešení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3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3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-1"/>
                                          </p:val>
                                        </p:tav>
                                        <p:tav tm="100000">
                                          <p:val>
                                            <p:strVal val="0.94999998807907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3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3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"/>
                                  </p:iterate>
                                  <p:childTnLst>
                                    <p:set>
                                      <p:cBhvr additive="repl">
                                        <p:cTn id="14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additive="repl">
                                        <p:cTn id="15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 additive="repl">
                                        <p:cTn id="16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 additive="repl">
                                        <p:cTn id="1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 additive="repl">
                                        <p:cTn id="18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"/>
                                  </p:iterate>
                                  <p:childTnLst>
                                    <p:set>
                                      <p:cBhvr additive="repl">
                                        <p:cTn id="22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additive="repl">
                                        <p:cTn id="23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 additive="repl">
                                        <p:cTn id="24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 additive="repl">
                                        <p:cTn id="2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 additive="repl">
                                        <p:cTn id="2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"/>
                                  </p:iterate>
                                  <p:childTnLst>
                                    <p:set>
                                      <p:cBhvr additive="repl">
                                        <p:cTn id="30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additive="repl">
                                        <p:cTn id="31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 additive="repl">
                                        <p:cTn id="32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 additive="repl">
                                        <p:cTn id="33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 additive="repl">
                                        <p:cTn id="3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"/>
                                  </p:iterate>
                                  <p:childTnLst>
                                    <p:set>
                                      <p:cBhvr additive="repl">
                                        <p:cTn id="38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additive="repl">
                                        <p:cTn id="39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 additive="repl">
                                        <p:cTn id="40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 additive="repl">
                                        <p:cTn id="41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 additive="repl">
                                        <p:cTn id="42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"/>
                                  </p:iterate>
                                  <p:childTnLst>
                                    <p:set>
                                      <p:cBhvr additive="repl">
                                        <p:cTn id="46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additive="repl">
                                        <p:cTn id="4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 additive="repl">
                                        <p:cTn id="48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 additive="repl">
                                        <p:cTn id="4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 additive="repl">
                                        <p:cTn id="5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"/>
                                  </p:iterate>
                                  <p:childTnLst>
                                    <p:set>
                                      <p:cBhvr additive="repl">
                                        <p:cTn id="54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additive="repl">
                                        <p:cTn id="55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 additive="repl">
                                        <p:cTn id="56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 additive="repl">
                                        <p:cTn id="5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 additive="repl">
                                        <p:cTn id="58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"/>
                                  </p:iterate>
                                  <p:childTnLst>
                                    <p:set>
                                      <p:cBhvr additive="repl">
                                        <p:cTn id="62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additive="repl">
                                        <p:cTn id="63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 additive="repl">
                                        <p:cTn id="64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 additive="repl">
                                        <p:cTn id="6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 additive="repl">
                                        <p:cTn id="6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"/>
                                  </p:iterate>
                                  <p:childTnLst>
                                    <p:set>
                                      <p:cBhvr additive="repl">
                                        <p:cTn id="70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additive="repl">
                                        <p:cTn id="71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 additive="repl">
                                        <p:cTn id="72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 additive="repl">
                                        <p:cTn id="73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 additive="repl">
                                        <p:cTn id="7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80975" y="179388"/>
            <a:ext cx="8820150" cy="1260475"/>
          </a:xfrm>
          <a:prstGeom prst="rect">
            <a:avLst/>
          </a:prstGeom>
          <a:solidFill>
            <a:srgbClr val="E6E64C"/>
          </a:solidFill>
          <a:ln w="36000">
            <a:solidFill>
              <a:srgbClr val="000080"/>
            </a:solidFill>
            <a:round/>
            <a:headEnd/>
            <a:tailEnd/>
          </a:ln>
          <a:effectLst/>
        </p:spPr>
        <p:txBody>
          <a:bodyPr lIns="108000" tIns="64800" rIns="108000" bIns="64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Jak se určí tangens konkrétního úhlu?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tg 28° = ?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9388" y="1619250"/>
            <a:ext cx="8820150" cy="1619250"/>
          </a:xfrm>
          <a:prstGeom prst="rect">
            <a:avLst/>
          </a:prstGeom>
          <a:solidFill>
            <a:srgbClr val="E6E64C"/>
          </a:solidFill>
          <a:ln w="36000">
            <a:solidFill>
              <a:srgbClr val="000080"/>
            </a:solidFill>
            <a:round/>
            <a:headEnd/>
            <a:tailEnd/>
          </a:ln>
          <a:effectLst/>
        </p:spPr>
        <p:txBody>
          <a:bodyPr lIns="108000" tIns="64800" rIns="108000" bIns="64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Opět jako u předchozích funkcí, stačí pro výpočet tg 28° zvolit jakýkoli pravoúhlý trojúhelník s úhlem o velikosti 28°.</a:t>
            </a:r>
          </a:p>
        </p:txBody>
      </p:sp>
      <p:sp>
        <p:nvSpPr>
          <p:cNvPr id="9219" name="Freeform 3"/>
          <p:cNvSpPr>
            <a:spLocks noChangeArrowheads="1"/>
          </p:cNvSpPr>
          <p:nvPr/>
        </p:nvSpPr>
        <p:spPr bwMode="auto">
          <a:xfrm>
            <a:off x="360363" y="3779838"/>
            <a:ext cx="3060700" cy="1800225"/>
          </a:xfrm>
          <a:custGeom>
            <a:avLst/>
            <a:gdLst/>
            <a:ahLst/>
            <a:cxnLst>
              <a:cxn ang="0">
                <a:pos x="0" y="7500"/>
              </a:cxn>
              <a:cxn ang="0">
                <a:pos x="13000" y="7500"/>
              </a:cxn>
              <a:cxn ang="0">
                <a:pos x="13000" y="0"/>
              </a:cxn>
              <a:cxn ang="0">
                <a:pos x="0" y="7500"/>
              </a:cxn>
            </a:cxnLst>
            <a:rect l="0" t="0" r="r" b="b"/>
            <a:pathLst>
              <a:path w="13001" h="7501">
                <a:moveTo>
                  <a:pt x="0" y="7500"/>
                </a:moveTo>
                <a:lnTo>
                  <a:pt x="13000" y="7500"/>
                </a:lnTo>
                <a:lnTo>
                  <a:pt x="13000" y="0"/>
                </a:lnTo>
                <a:lnTo>
                  <a:pt x="0" y="750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79388" y="5580063"/>
            <a:ext cx="5397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079500" y="5062538"/>
            <a:ext cx="720725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>
                <a:solidFill>
                  <a:srgbClr val="000000"/>
                </a:solidFill>
              </a:rPr>
              <a:t>28°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 rot="4500000">
            <a:off x="1181894" y="5068094"/>
            <a:ext cx="720725" cy="360363"/>
          </a:xfrm>
          <a:custGeom>
            <a:avLst/>
            <a:gdLst>
              <a:gd name="G0" fmla="+- 10443 0 0"/>
              <a:gd name="G1" fmla="+- -11784842 0 0"/>
              <a:gd name="G2" fmla="+- 0 0 -11784842"/>
              <a:gd name="T0" fmla="*/ 0 256 1"/>
              <a:gd name="T1" fmla="*/ 180 256 1"/>
              <a:gd name="G3" fmla="+- -11784842 T0 T1"/>
              <a:gd name="T2" fmla="*/ 0 256 1"/>
              <a:gd name="T3" fmla="*/ 90 256 1"/>
              <a:gd name="G4" fmla="+- -11784842 T2 T3"/>
              <a:gd name="G5" fmla="*/ G4 2 1"/>
              <a:gd name="T4" fmla="*/ 90 256 1"/>
              <a:gd name="T5" fmla="*/ 0 256 1"/>
              <a:gd name="G6" fmla="+- -11784842 T4 T5"/>
              <a:gd name="G7" fmla="*/ G6 2 1"/>
              <a:gd name="G8" fmla="abs -1178484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43"/>
              <a:gd name="G18" fmla="*/ 10443 1 2"/>
              <a:gd name="G19" fmla="+- G18 5400 0"/>
              <a:gd name="G20" fmla="cos G19 -11784842"/>
              <a:gd name="G21" fmla="sin G19 -11784842"/>
              <a:gd name="G22" fmla="+- G20 10800 0"/>
              <a:gd name="G23" fmla="+- G21 10800 0"/>
              <a:gd name="G24" fmla="+- 10800 0 G20"/>
              <a:gd name="G25" fmla="+- 10443 10800 0"/>
              <a:gd name="G26" fmla="?: G9 G17 G25"/>
              <a:gd name="G27" fmla="?: G9 0 21600"/>
              <a:gd name="G28" fmla="cos 10800 -11784842"/>
              <a:gd name="G29" fmla="sin 10800 -11784842"/>
              <a:gd name="G30" fmla="sin 10443 -11784842"/>
              <a:gd name="G31" fmla="+- G28 10800 0"/>
              <a:gd name="G32" fmla="+- G29 10800 0"/>
              <a:gd name="G33" fmla="+- G30 10800 0"/>
              <a:gd name="G34" fmla="?: G4 0 G31"/>
              <a:gd name="G35" fmla="?: -11784842 G34 0"/>
              <a:gd name="G36" fmla="?: G6 G35 G31"/>
              <a:gd name="G37" fmla="+- 21600 0 G36"/>
              <a:gd name="G38" fmla="?: G4 0 G33"/>
              <a:gd name="G39" fmla="?: -1178484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78 w 21600"/>
              <a:gd name="T15" fmla="*/ 10767 h 21600"/>
              <a:gd name="T16" fmla="*/ 10800 w 21600"/>
              <a:gd name="T17" fmla="*/ 357 h 21600"/>
              <a:gd name="T18" fmla="*/ 21422 w 21600"/>
              <a:gd name="T19" fmla="*/ 1076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57" y="10767"/>
                </a:moveTo>
                <a:cubicBezTo>
                  <a:pt x="374" y="5012"/>
                  <a:pt x="5045" y="356"/>
                  <a:pt x="10800" y="357"/>
                </a:cubicBezTo>
                <a:cubicBezTo>
                  <a:pt x="16554" y="357"/>
                  <a:pt x="21225" y="5012"/>
                  <a:pt x="21242" y="10767"/>
                </a:cubicBezTo>
                <a:lnTo>
                  <a:pt x="21599" y="10766"/>
                </a:lnTo>
                <a:cubicBezTo>
                  <a:pt x="21581" y="4814"/>
                  <a:pt x="16751" y="-1"/>
                  <a:pt x="10799" y="0"/>
                </a:cubicBezTo>
                <a:cubicBezTo>
                  <a:pt x="4848" y="0"/>
                  <a:pt x="18" y="4814"/>
                  <a:pt x="0" y="10766"/>
                </a:cubicBez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441450" y="4140200"/>
            <a:ext cx="898525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800225" y="5759450"/>
            <a:ext cx="5397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 rot="18900000">
            <a:off x="2990850" y="5151438"/>
            <a:ext cx="539750" cy="539750"/>
          </a:xfrm>
          <a:custGeom>
            <a:avLst/>
            <a:gdLst>
              <a:gd name="G0" fmla="+- 9940 0 0"/>
              <a:gd name="G1" fmla="+- -11215232 0 0"/>
              <a:gd name="G2" fmla="+- 0 0 -11215232"/>
              <a:gd name="T0" fmla="*/ 0 256 1"/>
              <a:gd name="T1" fmla="*/ 180 256 1"/>
              <a:gd name="G3" fmla="+- -11215232 T0 T1"/>
              <a:gd name="T2" fmla="*/ 0 256 1"/>
              <a:gd name="T3" fmla="*/ 90 256 1"/>
              <a:gd name="G4" fmla="+- -11215232 T2 T3"/>
              <a:gd name="G5" fmla="*/ G4 2 1"/>
              <a:gd name="T4" fmla="*/ 90 256 1"/>
              <a:gd name="T5" fmla="*/ 0 256 1"/>
              <a:gd name="G6" fmla="+- -11215232 T4 T5"/>
              <a:gd name="G7" fmla="*/ G6 2 1"/>
              <a:gd name="G8" fmla="abs -1121523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940"/>
              <a:gd name="G18" fmla="*/ 9940 1 2"/>
              <a:gd name="G19" fmla="+- G18 5400 0"/>
              <a:gd name="G20" fmla="cos G19 -11215232"/>
              <a:gd name="G21" fmla="sin G19 -11215232"/>
              <a:gd name="G22" fmla="+- G20 10800 0"/>
              <a:gd name="G23" fmla="+- G21 10800 0"/>
              <a:gd name="G24" fmla="+- 10800 0 G20"/>
              <a:gd name="G25" fmla="+- 9940 10800 0"/>
              <a:gd name="G26" fmla="?: G9 G17 G25"/>
              <a:gd name="G27" fmla="?: G9 0 21600"/>
              <a:gd name="G28" fmla="cos 10800 -11215232"/>
              <a:gd name="G29" fmla="sin 10800 -11215232"/>
              <a:gd name="G30" fmla="sin 9940 -11215232"/>
              <a:gd name="G31" fmla="+- G28 10800 0"/>
              <a:gd name="G32" fmla="+- G29 10800 0"/>
              <a:gd name="G33" fmla="+- G30 10800 0"/>
              <a:gd name="G34" fmla="?: G4 0 G31"/>
              <a:gd name="G35" fmla="?: -11215232 G34 0"/>
              <a:gd name="G36" fmla="?: G6 G35 G31"/>
              <a:gd name="G37" fmla="+- 21600 0 G36"/>
              <a:gd name="G38" fmla="?: G4 0 G33"/>
              <a:gd name="G39" fmla="?: -1121523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9201 h 21600"/>
              <a:gd name="T16" fmla="*/ 10800 w 21600"/>
              <a:gd name="T17" fmla="*/ 860 h 21600"/>
              <a:gd name="T18" fmla="*/ 21047 w 21600"/>
              <a:gd name="T19" fmla="*/ 9201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978" y="9267"/>
                </a:moveTo>
                <a:cubicBezTo>
                  <a:pt x="1734" y="4428"/>
                  <a:pt x="5901" y="859"/>
                  <a:pt x="10800" y="860"/>
                </a:cubicBezTo>
                <a:cubicBezTo>
                  <a:pt x="15698" y="860"/>
                  <a:pt x="19865" y="4428"/>
                  <a:pt x="20621" y="9267"/>
                </a:cubicBezTo>
                <a:lnTo>
                  <a:pt x="21470" y="9134"/>
                </a:lnTo>
                <a:cubicBezTo>
                  <a:pt x="20650" y="3876"/>
                  <a:pt x="16121" y="-1"/>
                  <a:pt x="10799" y="0"/>
                </a:cubicBezTo>
                <a:cubicBezTo>
                  <a:pt x="5478" y="0"/>
                  <a:pt x="949" y="3876"/>
                  <a:pt x="129" y="9134"/>
                </a:cubicBezTo>
                <a:close/>
              </a:path>
            </a:pathLst>
          </a:cu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060700" y="4759325"/>
            <a:ext cx="349250" cy="820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240088" y="5580063"/>
            <a:ext cx="5397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419475" y="3262313"/>
            <a:ext cx="5397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2159000" y="6119813"/>
            <a:ext cx="2343150" cy="1587"/>
          </a:xfrm>
          <a:prstGeom prst="line">
            <a:avLst/>
          </a:prstGeom>
          <a:noFill/>
          <a:ln w="360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679950" y="5399088"/>
            <a:ext cx="3060700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>
                <a:solidFill>
                  <a:srgbClr val="2323DC"/>
                </a:solidFill>
                <a:latin typeface="Times New Roman" pitchFamily="16" charset="0"/>
              </a:rPr>
              <a:t>velikost může být libovolná – projeví se na velikosti a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319588" y="3562350"/>
            <a:ext cx="180022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>
                <a:solidFill>
                  <a:srgbClr val="2323DC"/>
                </a:solidFill>
                <a:latin typeface="Times New Roman" pitchFamily="16" charset="0"/>
              </a:rPr>
              <a:t>tg 28° =</a:t>
            </a:r>
            <a:r>
              <a:rPr lang="cs-CZ" sz="3200" b="1">
                <a:solidFill>
                  <a:srgbClr val="2323DC"/>
                </a:solidFill>
                <a:latin typeface="Times New Roman" pitchFamily="16" charset="0"/>
              </a:rPr>
              <a:t> 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759450" y="3419475"/>
            <a:ext cx="107950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u="sng">
                <a:solidFill>
                  <a:srgbClr val="2323DC"/>
                </a:solidFill>
                <a:latin typeface="Times New Roman" pitchFamily="16" charset="0"/>
              </a:rPr>
              <a:t>  a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>
                <a:solidFill>
                  <a:srgbClr val="000000"/>
                </a:solidFill>
                <a:latin typeface="Times New Roman" pitchFamily="16" charset="0"/>
              </a:rPr>
              <a:t>b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6480175" y="3600450"/>
            <a:ext cx="720725" cy="53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cs-CZ" sz="2800" b="1">
                <a:solidFill>
                  <a:srgbClr val="2323DC"/>
                </a:solidFill>
                <a:latin typeface="Times New Roman" pitchFamily="16" charset="0"/>
              </a:rPr>
              <a:t>=</a:t>
            </a: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 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6661150" y="3600450"/>
            <a:ext cx="107950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>
                <a:solidFill>
                  <a:srgbClr val="2323DC"/>
                </a:solidFill>
                <a:latin typeface="Times New Roman" pitchFamily="16" charset="0"/>
              </a:rPr>
              <a:t>...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7378700" y="3600450"/>
            <a:ext cx="720725" cy="53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cs-CZ" sz="2800" b="1">
                <a:solidFill>
                  <a:srgbClr val="2323DC"/>
                </a:solidFill>
                <a:latin typeface="Times New Roman" pitchFamily="16" charset="0"/>
              </a:rPr>
              <a:t>=</a:t>
            </a: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 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7524750" y="3419475"/>
            <a:ext cx="1619250" cy="900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8000" tIns="64800" rIns="108000" bIns="64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>
                <a:solidFill>
                  <a:srgbClr val="2323DC"/>
                </a:solidFill>
                <a:latin typeface="Times New Roman" pitchFamily="16" charset="0"/>
              </a:rPr>
              <a:t>...</a:t>
            </a:r>
            <a:r>
              <a:rPr lang="cs-CZ" sz="3600" b="1">
                <a:solidFill>
                  <a:srgbClr val="2323DC"/>
                </a:solidFill>
                <a:latin typeface="Times New Roman" pitchFamily="16" charset="0"/>
              </a:rPr>
              <a:t> </a:t>
            </a:r>
          </a:p>
        </p:txBody>
      </p:sp>
      <p:sp>
        <p:nvSpPr>
          <p:cNvPr id="9237" name="AutoShape 21"/>
          <p:cNvSpPr>
            <a:spLocks/>
          </p:cNvSpPr>
          <p:nvPr/>
        </p:nvSpPr>
        <p:spPr bwMode="auto">
          <a:xfrm>
            <a:off x="3419475" y="3779838"/>
            <a:ext cx="360363" cy="1800225"/>
          </a:xfrm>
          <a:prstGeom prst="rightBrace">
            <a:avLst>
              <a:gd name="adj1" fmla="val 41630"/>
              <a:gd name="adj2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498975" y="4679950"/>
            <a:ext cx="4140200" cy="539750"/>
          </a:xfrm>
          <a:prstGeom prst="rect">
            <a:avLst/>
          </a:prstGeom>
          <a:solidFill>
            <a:srgbClr val="E6E64C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>
                <a:solidFill>
                  <a:srgbClr val="000000"/>
                </a:solidFill>
                <a:latin typeface="Times New Roman" pitchFamily="16" charset="0"/>
              </a:rPr>
              <a:t>zvolte velikost b a vypočítejte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779838" y="4341813"/>
            <a:ext cx="5397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47FF"/>
                </a:solidFill>
              </a:rPr>
              <a:t>a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3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3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" dur="3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" dur="12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2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  <p:tav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8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024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8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500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0019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3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3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3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5" dur="3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" dur="3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3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3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3" dur="3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" dur="3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3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3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1" dur="3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" dur="3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3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3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9" dur="3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3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" dur="3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3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3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7" dur="3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1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2" dur="3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3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3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5" dur="3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9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0" dur="3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3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3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3" dur="3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7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8" dur="3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" dur="3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3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81" dur="3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5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6" dur="3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7" dur="3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88" dur="3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8820150" cy="1620837"/>
          </a:xfrm>
          <a:prstGeom prst="rect">
            <a:avLst/>
          </a:prstGeom>
          <a:solidFill>
            <a:srgbClr val="E6E64C"/>
          </a:solidFill>
          <a:ln w="36000">
            <a:solidFill>
              <a:srgbClr val="000080"/>
            </a:solidFill>
            <a:round/>
            <a:headEnd/>
            <a:tailEnd/>
          </a:ln>
          <a:effectLst/>
        </p:spPr>
        <p:txBody>
          <a:bodyPr lIns="108000" tIns="64800" rIns="108000" bIns="64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000000"/>
                </a:solidFill>
                <a:latin typeface="Times New Roman" pitchFamily="16" charset="0"/>
              </a:rPr>
              <a:t>Každé velikosti ostrého úhlu </a:t>
            </a:r>
            <a:r>
              <a:rPr lang="cs-CZ" sz="3200" b="1">
                <a:solidFill>
                  <a:srgbClr val="000000"/>
                </a:solidFill>
                <a:latin typeface="Symbol" pitchFamily="16" charset="2"/>
              </a:rPr>
              <a:t></a:t>
            </a:r>
            <a:r>
              <a:rPr lang="cs-CZ" sz="3200">
                <a:solidFill>
                  <a:srgbClr val="000000"/>
                </a:solidFill>
                <a:latin typeface="Times New Roman" pitchFamily="16" charset="0"/>
              </a:rPr>
              <a:t> (0°&lt; </a:t>
            </a:r>
            <a:r>
              <a:rPr lang="cs-CZ" sz="3200">
                <a:solidFill>
                  <a:srgbClr val="000000"/>
                </a:solidFill>
                <a:latin typeface="Symbol" pitchFamily="16" charset="2"/>
              </a:rPr>
              <a:t></a:t>
            </a:r>
            <a:r>
              <a:rPr lang="cs-CZ" sz="3200">
                <a:solidFill>
                  <a:srgbClr val="000000"/>
                </a:solidFill>
                <a:latin typeface="Times New Roman" pitchFamily="16" charset="0"/>
              </a:rPr>
              <a:t> &lt; 90°) je přiřazena jediná hodnota </a:t>
            </a: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tg</a:t>
            </a:r>
            <a:r>
              <a:rPr lang="cs-CZ" sz="3200" b="1">
                <a:solidFill>
                  <a:srgbClr val="000000"/>
                </a:solidFill>
                <a:latin typeface="Symbol" pitchFamily="16" charset="2"/>
              </a:rPr>
              <a:t></a:t>
            </a:r>
            <a:r>
              <a:rPr lang="cs-CZ" sz="3200">
                <a:solidFill>
                  <a:srgbClr val="000000"/>
                </a:solidFill>
                <a:latin typeface="Times New Roman" pitchFamily="16" charset="0"/>
              </a:rPr>
              <a:t>. Toto přiřazení je tedy </a:t>
            </a:r>
            <a:r>
              <a:rPr lang="cs-CZ" sz="3200" b="1" i="1">
                <a:solidFill>
                  <a:srgbClr val="000000"/>
                </a:solidFill>
                <a:latin typeface="Times New Roman" pitchFamily="16" charset="0"/>
              </a:rPr>
              <a:t>funkce</a:t>
            </a:r>
            <a:r>
              <a:rPr lang="cs-CZ" sz="3200">
                <a:solidFill>
                  <a:srgbClr val="000000"/>
                </a:solidFill>
                <a:latin typeface="Times New Roman" pitchFamily="16" charset="0"/>
              </a:rPr>
              <a:t>, nazýváme ji </a:t>
            </a: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TANGENS</a:t>
            </a:r>
            <a:r>
              <a:rPr lang="cs-CZ" sz="32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79388" y="1979613"/>
            <a:ext cx="8820150" cy="2339975"/>
          </a:xfrm>
          <a:prstGeom prst="rect">
            <a:avLst/>
          </a:prstGeom>
          <a:solidFill>
            <a:srgbClr val="E6E64C"/>
          </a:solidFill>
          <a:ln w="36000">
            <a:solidFill>
              <a:srgbClr val="000080"/>
            </a:solidFill>
            <a:round/>
            <a:headEnd/>
            <a:tailEnd/>
          </a:ln>
          <a:effectLst/>
        </p:spPr>
        <p:txBody>
          <a:bodyPr lIns="108000" tIns="64800" rIns="108000" bIns="64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>
                <a:solidFill>
                  <a:srgbClr val="000000"/>
                </a:solidFill>
                <a:latin typeface="Times New Roman" pitchFamily="16" charset="0"/>
              </a:rPr>
              <a:t>Přibližné hodnoty funkce </a:t>
            </a:r>
            <a:r>
              <a:rPr lang="cs-CZ" sz="2800" b="1">
                <a:solidFill>
                  <a:srgbClr val="000000"/>
                </a:solidFill>
                <a:latin typeface="Times New Roman" pitchFamily="16" charset="0"/>
              </a:rPr>
              <a:t>sinus</a:t>
            </a:r>
            <a:r>
              <a:rPr lang="cs-CZ" sz="2800">
                <a:solidFill>
                  <a:srgbClr val="000000"/>
                </a:solidFill>
                <a:latin typeface="Times New Roman" pitchFamily="16" charset="0"/>
              </a:rPr>
              <a:t> pro velikosti úhlů uvedené v desítkách minut nalezneme opět v </a:t>
            </a:r>
            <a:r>
              <a:rPr lang="cs-CZ" sz="2800" b="1" i="1">
                <a:solidFill>
                  <a:srgbClr val="000000"/>
                </a:solidFill>
                <a:latin typeface="Times New Roman" pitchFamily="16" charset="0"/>
              </a:rPr>
              <a:t>matematicko-fyzikálních tabulkách</a:t>
            </a:r>
            <a:r>
              <a:rPr lang="cs-CZ" sz="2800">
                <a:solidFill>
                  <a:srgbClr val="000000"/>
                </a:solidFill>
                <a:latin typeface="Times New Roman" pitchFamily="16" charset="0"/>
              </a:rPr>
              <a:t>. Přesnější hodnoty počítáme na </a:t>
            </a:r>
            <a:r>
              <a:rPr lang="cs-CZ" sz="2800" i="1">
                <a:solidFill>
                  <a:srgbClr val="000000"/>
                </a:solidFill>
                <a:latin typeface="Times New Roman" pitchFamily="16" charset="0"/>
              </a:rPr>
              <a:t>kalkulačče. </a:t>
            </a:r>
            <a:r>
              <a:rPr lang="cs-CZ" sz="2800">
                <a:solidFill>
                  <a:srgbClr val="000000"/>
                </a:solidFill>
                <a:latin typeface="Times New Roman" pitchFamily="16" charset="0"/>
              </a:rPr>
              <a:t>(tlačítko označené </a:t>
            </a:r>
            <a:r>
              <a:rPr lang="cs-CZ" sz="2800" b="1" u="sng">
                <a:solidFill>
                  <a:srgbClr val="000000"/>
                </a:solidFill>
                <a:latin typeface="Times New Roman" pitchFamily="16" charset="0"/>
              </a:rPr>
              <a:t>tan</a:t>
            </a:r>
            <a:r>
              <a:rPr lang="cs-CZ" sz="2800">
                <a:solidFill>
                  <a:srgbClr val="000000"/>
                </a:solidFill>
                <a:latin typeface="Times New Roman" pitchFamily="16" charset="0"/>
              </a:rPr>
              <a:t>)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40088" y="4679950"/>
            <a:ext cx="2519362" cy="539750"/>
          </a:xfrm>
          <a:prstGeom prst="rect">
            <a:avLst/>
          </a:prstGeom>
          <a:noFill/>
          <a:ln w="72000">
            <a:solidFill>
              <a:srgbClr val="FF3366"/>
            </a:solidFill>
            <a:round/>
            <a:headEnd/>
            <a:tailEnd/>
          </a:ln>
          <a:effectLst/>
        </p:spPr>
        <p:txBody>
          <a:bodyPr lIns="126000" tIns="81000" rIns="126000" bIns="81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b="1">
                <a:solidFill>
                  <a:srgbClr val="CCCCFF"/>
                </a:solidFill>
                <a:hlinkClick r:id="rId3"/>
              </a:rPr>
              <a:t>KALKULAČKA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79388" y="5580063"/>
            <a:ext cx="8640762" cy="900112"/>
          </a:xfrm>
          <a:prstGeom prst="rect">
            <a:avLst/>
          </a:prstGeom>
          <a:solidFill>
            <a:srgbClr val="CCCCCC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>
                <a:solidFill>
                  <a:srgbClr val="000000"/>
                </a:solidFill>
                <a:latin typeface="Times New Roman" pitchFamily="16" charset="0"/>
              </a:rPr>
              <a:t>vypočítej: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>
                <a:solidFill>
                  <a:srgbClr val="000000"/>
                </a:solidFill>
                <a:latin typeface="Times New Roman" pitchFamily="16" charset="0"/>
              </a:rPr>
              <a:t>tg 10° =            tg 35° =            tg 62° =             tg 88° =           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3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3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3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3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3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3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8821737" cy="1441450"/>
          </a:xfrm>
          <a:prstGeom prst="rect">
            <a:avLst/>
          </a:prstGeom>
          <a:solidFill>
            <a:srgbClr val="E6E64C"/>
          </a:solidFill>
          <a:ln w="36000">
            <a:solidFill>
              <a:srgbClr val="000080"/>
            </a:solidFill>
            <a:round/>
            <a:headEnd/>
            <a:tailEnd/>
          </a:ln>
          <a:effectLst/>
        </p:spPr>
        <p:txBody>
          <a:bodyPr lIns="108000" tIns="64800" rIns="108000" bIns="64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Pro tangens platí, že když se velikost ostrého úhlu </a:t>
            </a:r>
            <a:r>
              <a:rPr lang="cs-CZ" sz="3200" b="1">
                <a:solidFill>
                  <a:srgbClr val="000000"/>
                </a:solidFill>
                <a:latin typeface="Symbol" pitchFamily="16" charset="2"/>
              </a:rPr>
              <a:t>a</a:t>
            </a: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 blíží k 90°, roste hodnota tg</a:t>
            </a:r>
            <a:r>
              <a:rPr lang="cs-CZ" sz="3200" b="1">
                <a:solidFill>
                  <a:srgbClr val="000000"/>
                </a:solidFill>
                <a:latin typeface="Symbol" pitchFamily="16" charset="2"/>
              </a:rPr>
              <a:t>a</a:t>
            </a:r>
            <a:r>
              <a:rPr lang="cs-CZ" sz="3200" b="1">
                <a:solidFill>
                  <a:srgbClr val="000000"/>
                </a:solidFill>
                <a:latin typeface="Times New Roman" pitchFamily="16" charset="0"/>
              </a:rPr>
              <a:t> rychle.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200" b="1">
                <a:solidFill>
                  <a:srgbClr val="000000"/>
                </a:solidFill>
                <a:latin typeface="Times New Roman" pitchFamily="16" charset="0"/>
              </a:rPr>
              <a:t>(viz tabulka)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619250" y="1979613"/>
            <a:ext cx="6119813" cy="539750"/>
          </a:xfrm>
          <a:prstGeom prst="rect">
            <a:avLst/>
          </a:prstGeom>
          <a:solidFill>
            <a:srgbClr val="E6E64C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>
                <a:solidFill>
                  <a:srgbClr val="000000"/>
                </a:solidFill>
                <a:latin typeface="Times New Roman" pitchFamily="16" charset="0"/>
              </a:rPr>
              <a:t>Tabulka přibližných hodnot funkce tangens:</a:t>
            </a: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511175" y="2722563"/>
          <a:ext cx="8453438" cy="1617408"/>
        </p:xfrm>
        <a:graphic>
          <a:graphicData uri="http://schemas.openxmlformats.org/drawingml/2006/table">
            <a:tbl>
              <a:tblPr/>
              <a:tblGrid>
                <a:gridCol w="1219200"/>
                <a:gridCol w="903288"/>
                <a:gridCol w="903287"/>
                <a:gridCol w="903288"/>
                <a:gridCol w="904875"/>
                <a:gridCol w="903287"/>
                <a:gridCol w="903288"/>
                <a:gridCol w="903287"/>
                <a:gridCol w="909638"/>
              </a:tblGrid>
              <a:tr h="5699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ea typeface="SimSun" charset="-122"/>
                        </a:rPr>
                        <a:t>a</a:t>
                      </a:r>
                    </a:p>
                  </a:txBody>
                  <a:tcPr marL="90000" marR="90000" marT="46800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SimSun" charset="-122"/>
                        </a:rPr>
                        <a:t>10°</a:t>
                      </a:r>
                    </a:p>
                  </a:txBody>
                  <a:tcPr marL="90000" marR="90000" marT="66960" marB="46800" horzOverflow="overflow">
                    <a:lnL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SimSun" charset="-122"/>
                        </a:rPr>
                        <a:t>20°</a:t>
                      </a:r>
                    </a:p>
                  </a:txBody>
                  <a:tcPr marL="90000" marR="90000" marT="66960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SimSun" charset="-122"/>
                        </a:rPr>
                        <a:t>30°</a:t>
                      </a:r>
                    </a:p>
                  </a:txBody>
                  <a:tcPr marL="90000" marR="90000" marT="66960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SimSun" charset="-122"/>
                        </a:rPr>
                        <a:t>40°</a:t>
                      </a:r>
                    </a:p>
                  </a:txBody>
                  <a:tcPr marL="90000" marR="90000" marT="66960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SimSun" charset="-122"/>
                        </a:rPr>
                        <a:t>50°</a:t>
                      </a:r>
                    </a:p>
                  </a:txBody>
                  <a:tcPr marL="90000" marR="90000" marT="66960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SimSun" charset="-122"/>
                        </a:rPr>
                        <a:t>60°</a:t>
                      </a:r>
                    </a:p>
                  </a:txBody>
                  <a:tcPr marL="90000" marR="90000" marT="66960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SimSun" charset="-122"/>
                        </a:rPr>
                        <a:t>70°</a:t>
                      </a:r>
                    </a:p>
                  </a:txBody>
                  <a:tcPr marL="90000" marR="90000" marT="66960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SimSun" charset="-122"/>
                        </a:rPr>
                        <a:t>80°</a:t>
                      </a:r>
                    </a:p>
                  </a:txBody>
                  <a:tcPr marL="90000" marR="90000" marT="66960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SimSun" charset="-122"/>
                        </a:rPr>
                        <a:t>tg</a:t>
                      </a: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ea typeface="SimSun" charset="-122"/>
                        </a:rPr>
                        <a:t>a</a:t>
                      </a:r>
                    </a:p>
                  </a:txBody>
                  <a:tcPr marL="90000" marR="90000" marT="66960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SimSun" charset="-122"/>
                        </a:rPr>
                        <a:t>0,18</a:t>
                      </a:r>
                    </a:p>
                  </a:txBody>
                  <a:tcPr marL="90000" marR="90000" marT="66960" marB="46800" horzOverflow="overflow">
                    <a:lnL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SimSun" charset="-122"/>
                        </a:rPr>
                        <a:t>0,36</a:t>
                      </a:r>
                    </a:p>
                  </a:txBody>
                  <a:tcPr marL="90000" marR="90000" marT="66960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SimSun" charset="-122"/>
                        </a:rPr>
                        <a:t>0,58</a:t>
                      </a:r>
                    </a:p>
                  </a:txBody>
                  <a:tcPr marL="90000" marR="90000" marT="66960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SimSun" charset="-122"/>
                        </a:rPr>
                        <a:t>0,84</a:t>
                      </a:r>
                    </a:p>
                  </a:txBody>
                  <a:tcPr marL="90000" marR="90000" marT="66960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SimSun" charset="-122"/>
                        </a:rPr>
                        <a:t>1,19</a:t>
                      </a:r>
                    </a:p>
                  </a:txBody>
                  <a:tcPr marL="90000" marR="90000" marT="66960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SimSun" charset="-122"/>
                        </a:rPr>
                        <a:t>1,73</a:t>
                      </a:r>
                    </a:p>
                  </a:txBody>
                  <a:tcPr marL="90000" marR="90000" marT="66960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SimSun" charset="-122"/>
                        </a:rPr>
                        <a:t>2,75</a:t>
                      </a:r>
                    </a:p>
                  </a:txBody>
                  <a:tcPr marL="90000" marR="90000" marT="66960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SimSun" charset="-122"/>
                        </a:rPr>
                        <a:t>5,67</a:t>
                      </a:r>
                    </a:p>
                  </a:txBody>
                  <a:tcPr marL="90000" marR="90000" marT="66960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1333" name="Text Box 69"/>
          <p:cNvSpPr txBox="1">
            <a:spLocks noChangeArrowheads="1"/>
          </p:cNvSpPr>
          <p:nvPr/>
        </p:nvSpPr>
        <p:spPr bwMode="auto">
          <a:xfrm>
            <a:off x="179388" y="4319588"/>
            <a:ext cx="8820150" cy="900112"/>
          </a:xfrm>
          <a:prstGeom prst="rect">
            <a:avLst/>
          </a:prstGeom>
          <a:solidFill>
            <a:srgbClr val="E6E64C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b="1">
                <a:solidFill>
                  <a:srgbClr val="000000"/>
                </a:solidFill>
                <a:latin typeface="Times New Roman" pitchFamily="16" charset="0"/>
              </a:rPr>
              <a:t>Pro určení velikosti úhlu, když známe hodnotu tangens, používáme na kalkulačce tlačítko </a:t>
            </a:r>
            <a:r>
              <a:rPr lang="cs-CZ" sz="2600" b="1" u="sng">
                <a:solidFill>
                  <a:srgbClr val="000000"/>
                </a:solidFill>
                <a:latin typeface="Times New Roman" pitchFamily="16" charset="0"/>
              </a:rPr>
              <a:t>tan</a:t>
            </a:r>
            <a:r>
              <a:rPr lang="cs-CZ" sz="2600" b="1" baseline="33000">
                <a:solidFill>
                  <a:srgbClr val="000000"/>
                </a:solidFill>
                <a:latin typeface="Times New Roman" pitchFamily="16" charset="0"/>
              </a:rPr>
              <a:t>-1 </a:t>
            </a:r>
          </a:p>
        </p:txBody>
      </p:sp>
      <p:sp>
        <p:nvSpPr>
          <p:cNvPr id="11334" name="Text Box 70"/>
          <p:cNvSpPr txBox="1">
            <a:spLocks noChangeArrowheads="1"/>
          </p:cNvSpPr>
          <p:nvPr/>
        </p:nvSpPr>
        <p:spPr bwMode="auto">
          <a:xfrm>
            <a:off x="179388" y="5400675"/>
            <a:ext cx="6659562" cy="1079500"/>
          </a:xfrm>
          <a:prstGeom prst="rect">
            <a:avLst/>
          </a:prstGeom>
          <a:solidFill>
            <a:srgbClr val="CCCCCC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 b="1">
                <a:solidFill>
                  <a:srgbClr val="000000"/>
                </a:solidFill>
                <a:latin typeface="Times New Roman" pitchFamily="16" charset="0"/>
              </a:rPr>
              <a:t>Vypočítej:   </a:t>
            </a:r>
            <a:r>
              <a:rPr lang="cs-CZ" sz="2000" b="1">
                <a:solidFill>
                  <a:srgbClr val="000000"/>
                </a:solidFill>
                <a:latin typeface="Symbol" pitchFamily="16" charset="2"/>
              </a:rPr>
              <a:t>a</a:t>
            </a:r>
            <a:r>
              <a:rPr lang="cs-CZ" sz="2000" b="1">
                <a:solidFill>
                  <a:srgbClr val="000000"/>
                </a:solidFill>
                <a:latin typeface="Times New Roman" pitchFamily="16" charset="0"/>
              </a:rPr>
              <a:t> = ?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b="1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>
                <a:solidFill>
                  <a:srgbClr val="000000"/>
                </a:solidFill>
                <a:latin typeface="Times New Roman" pitchFamily="16" charset="0"/>
              </a:rPr>
              <a:t>tg</a:t>
            </a:r>
            <a:r>
              <a:rPr lang="cs-CZ" sz="2400" b="1">
                <a:solidFill>
                  <a:srgbClr val="000000"/>
                </a:solidFill>
                <a:latin typeface="Symbol" pitchFamily="16" charset="2"/>
              </a:rPr>
              <a:t>a</a:t>
            </a:r>
            <a:r>
              <a:rPr lang="cs-CZ" sz="2400" b="1">
                <a:solidFill>
                  <a:srgbClr val="000000"/>
                </a:solidFill>
                <a:latin typeface="Times New Roman" pitchFamily="16" charset="0"/>
              </a:rPr>
              <a:t> = 0,3057          tg</a:t>
            </a:r>
            <a:r>
              <a:rPr lang="cs-CZ" sz="2400" b="1">
                <a:solidFill>
                  <a:srgbClr val="000000"/>
                </a:solidFill>
                <a:latin typeface="Symbol" pitchFamily="16" charset="2"/>
              </a:rPr>
              <a:t>a</a:t>
            </a:r>
            <a:r>
              <a:rPr lang="cs-CZ" sz="2400" b="1">
                <a:solidFill>
                  <a:srgbClr val="000000"/>
                </a:solidFill>
                <a:latin typeface="Times New Roman" pitchFamily="16" charset="0"/>
              </a:rPr>
              <a:t> = 4,989            tg</a:t>
            </a:r>
            <a:r>
              <a:rPr lang="cs-CZ" sz="2400" b="1">
                <a:solidFill>
                  <a:srgbClr val="000000"/>
                </a:solidFill>
                <a:latin typeface="Symbol" pitchFamily="16" charset="2"/>
              </a:rPr>
              <a:t>a</a:t>
            </a:r>
            <a:r>
              <a:rPr lang="cs-CZ" sz="2400" b="1">
                <a:solidFill>
                  <a:srgbClr val="000000"/>
                </a:solidFill>
                <a:latin typeface="Times New Roman" pitchFamily="16" charset="0"/>
              </a:rPr>
              <a:t> = 0,2309</a:t>
            </a:r>
          </a:p>
        </p:txBody>
      </p:sp>
      <p:pic>
        <p:nvPicPr>
          <p:cNvPr id="11335" name="Picture 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302250"/>
            <a:ext cx="1619250" cy="155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heel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3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3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3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3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3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3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3000"/>
                                        <p:tgtEl>
                                          <p:spTgt spid="11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30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30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3000" fill="hold"/>
                                        <p:tgtEl>
                                          <p:spTgt spid="11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3000" fill="hold"/>
                                        <p:tgtEl>
                                          <p:spTgt spid="11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3000" fill="hold"/>
                                        <p:tgtEl>
                                          <p:spTgt spid="113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1" dur="3000"/>
                                        <p:tgtEl>
                                          <p:spTgt spid="1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537</Words>
  <Application>Microsoft Office PowerPoint</Application>
  <PresentationFormat>Předvádění na obrazovce (4:3)</PresentationFormat>
  <Paragraphs>168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Times New Roman</vt:lpstr>
      <vt:lpstr>Arial</vt:lpstr>
      <vt:lpstr>SimSun</vt:lpstr>
      <vt:lpstr>Lucida Sans Unicode</vt:lpstr>
      <vt:lpstr>Comic Sans MS</vt:lpstr>
      <vt:lpstr>Symbol</vt:lpstr>
      <vt:lpstr>Motiv sady Office</vt:lpstr>
      <vt:lpstr>Využití multimediálních nástrojů pro rozvoj klíčových kompetencí žáků ZŠ Brodek u Konice reg. č.: CZ.1.07/1.1.04/02.0041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PrF UP Olomouc</dc:creator>
  <cp:lastModifiedBy>Uzivatel</cp:lastModifiedBy>
  <cp:revision>24</cp:revision>
  <cp:lastPrinted>1601-01-01T00:00:00Z</cp:lastPrinted>
  <dcterms:created xsi:type="dcterms:W3CDTF">2009-02-23T20:28:16Z</dcterms:created>
  <dcterms:modified xsi:type="dcterms:W3CDTF">2020-04-13T10:00:10Z</dcterms:modified>
</cp:coreProperties>
</file>